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2"/>
  </p:notesMasterIdLst>
  <p:sldIdLst>
    <p:sldId id="256" r:id="rId5"/>
    <p:sldId id="257" r:id="rId6"/>
    <p:sldId id="258" r:id="rId7"/>
    <p:sldId id="259" r:id="rId8"/>
    <p:sldId id="260" r:id="rId9"/>
    <p:sldId id="261" r:id="rId10"/>
    <p:sldId id="262" r:id="rId11"/>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99" d="100"/>
          <a:sy n="99" d="100"/>
        </p:scale>
        <p:origin x="333" y="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e, Michelle A - (macoe)" userId="267cf815-f901-4f3d-846e-a66987aecd5d" providerId="ADAL" clId="{3CBB4E31-0F47-4948-BDB7-1E0C9ECDCAFB}"/>
    <pc:docChg chg="undo custSel modSld">
      <pc:chgData name="Coe, Michelle A - (macoe)" userId="267cf815-f901-4f3d-846e-a66987aecd5d" providerId="ADAL" clId="{3CBB4E31-0F47-4948-BDB7-1E0C9ECDCAFB}" dt="2026-04-11T22:03:33.959" v="105" actId="20577"/>
      <pc:docMkLst>
        <pc:docMk/>
      </pc:docMkLst>
      <pc:sldChg chg="modSp mod">
        <pc:chgData name="Coe, Michelle A - (macoe)" userId="267cf815-f901-4f3d-846e-a66987aecd5d" providerId="ADAL" clId="{3CBB4E31-0F47-4948-BDB7-1E0C9ECDCAFB}" dt="2026-04-11T22:02:34.567" v="25" actId="20577"/>
        <pc:sldMkLst>
          <pc:docMk/>
          <pc:sldMk cId="0" sldId="256"/>
        </pc:sldMkLst>
        <pc:spChg chg="mod">
          <ac:chgData name="Coe, Michelle A - (macoe)" userId="267cf815-f901-4f3d-846e-a66987aecd5d" providerId="ADAL" clId="{3CBB4E31-0F47-4948-BDB7-1E0C9ECDCAFB}" dt="2026-04-11T22:02:34.567" v="25" actId="20577"/>
          <ac:spMkLst>
            <pc:docMk/>
            <pc:sldMk cId="0" sldId="256"/>
            <ac:spMk id="5" creationId="{00000000-0000-0000-0000-000000000000}"/>
          </ac:spMkLst>
        </pc:spChg>
      </pc:sldChg>
      <pc:sldChg chg="modSp mod">
        <pc:chgData name="Coe, Michelle A - (macoe)" userId="267cf815-f901-4f3d-846e-a66987aecd5d" providerId="ADAL" clId="{3CBB4E31-0F47-4948-BDB7-1E0C9ECDCAFB}" dt="2026-04-11T22:03:03.915" v="49" actId="20577"/>
        <pc:sldMkLst>
          <pc:docMk/>
          <pc:sldMk cId="0" sldId="257"/>
        </pc:sldMkLst>
        <pc:spChg chg="mod">
          <ac:chgData name="Coe, Michelle A - (macoe)" userId="267cf815-f901-4f3d-846e-a66987aecd5d" providerId="ADAL" clId="{3CBB4E31-0F47-4948-BDB7-1E0C9ECDCAFB}" dt="2026-04-11T22:03:03.915" v="49" actId="20577"/>
          <ac:spMkLst>
            <pc:docMk/>
            <pc:sldMk cId="0" sldId="257"/>
            <ac:spMk id="25" creationId="{00000000-0000-0000-0000-000000000000}"/>
          </ac:spMkLst>
        </pc:spChg>
      </pc:sldChg>
      <pc:sldChg chg="modSp mod">
        <pc:chgData name="Coe, Michelle A - (macoe)" userId="267cf815-f901-4f3d-846e-a66987aecd5d" providerId="ADAL" clId="{3CBB4E31-0F47-4948-BDB7-1E0C9ECDCAFB}" dt="2026-04-11T22:03:12.813" v="61" actId="20577"/>
        <pc:sldMkLst>
          <pc:docMk/>
          <pc:sldMk cId="0" sldId="258"/>
        </pc:sldMkLst>
        <pc:spChg chg="mod">
          <ac:chgData name="Coe, Michelle A - (macoe)" userId="267cf815-f901-4f3d-846e-a66987aecd5d" providerId="ADAL" clId="{3CBB4E31-0F47-4948-BDB7-1E0C9ECDCAFB}" dt="2026-04-11T22:03:12.813" v="61" actId="20577"/>
          <ac:spMkLst>
            <pc:docMk/>
            <pc:sldMk cId="0" sldId="258"/>
            <ac:spMk id="14" creationId="{00000000-0000-0000-0000-000000000000}"/>
          </ac:spMkLst>
        </pc:spChg>
      </pc:sldChg>
      <pc:sldChg chg="modSp mod">
        <pc:chgData name="Coe, Michelle A - (macoe)" userId="267cf815-f901-4f3d-846e-a66987aecd5d" providerId="ADAL" clId="{3CBB4E31-0F47-4948-BDB7-1E0C9ECDCAFB}" dt="2026-04-11T22:03:21.493" v="79" actId="20577"/>
        <pc:sldMkLst>
          <pc:docMk/>
          <pc:sldMk cId="0" sldId="259"/>
        </pc:sldMkLst>
        <pc:spChg chg="mod">
          <ac:chgData name="Coe, Michelle A - (macoe)" userId="267cf815-f901-4f3d-846e-a66987aecd5d" providerId="ADAL" clId="{3CBB4E31-0F47-4948-BDB7-1E0C9ECDCAFB}" dt="2026-04-11T22:03:21.493" v="79" actId="20577"/>
          <ac:spMkLst>
            <pc:docMk/>
            <pc:sldMk cId="0" sldId="259"/>
            <ac:spMk id="31" creationId="{00000000-0000-0000-0000-000000000000}"/>
          </ac:spMkLst>
        </pc:spChg>
      </pc:sldChg>
      <pc:sldChg chg="modSp mod">
        <pc:chgData name="Coe, Michelle A - (macoe)" userId="267cf815-f901-4f3d-846e-a66987aecd5d" providerId="ADAL" clId="{3CBB4E31-0F47-4948-BDB7-1E0C9ECDCAFB}" dt="2026-04-11T22:03:26.857" v="89" actId="20577"/>
        <pc:sldMkLst>
          <pc:docMk/>
          <pc:sldMk cId="0" sldId="260"/>
        </pc:sldMkLst>
        <pc:spChg chg="mod">
          <ac:chgData name="Coe, Michelle A - (macoe)" userId="267cf815-f901-4f3d-846e-a66987aecd5d" providerId="ADAL" clId="{3CBB4E31-0F47-4948-BDB7-1E0C9ECDCAFB}" dt="2026-04-11T22:03:26.857" v="89" actId="20577"/>
          <ac:spMkLst>
            <pc:docMk/>
            <pc:sldMk cId="0" sldId="260"/>
            <ac:spMk id="28" creationId="{00000000-0000-0000-0000-000000000000}"/>
          </ac:spMkLst>
        </pc:spChg>
      </pc:sldChg>
      <pc:sldChg chg="modSp mod">
        <pc:chgData name="Coe, Michelle A - (macoe)" userId="267cf815-f901-4f3d-846e-a66987aecd5d" providerId="ADAL" clId="{3CBB4E31-0F47-4948-BDB7-1E0C9ECDCAFB}" dt="2026-04-11T22:03:33.959" v="105" actId="20577"/>
        <pc:sldMkLst>
          <pc:docMk/>
          <pc:sldMk cId="0" sldId="261"/>
        </pc:sldMkLst>
        <pc:spChg chg="mod">
          <ac:chgData name="Coe, Michelle A - (macoe)" userId="267cf815-f901-4f3d-846e-a66987aecd5d" providerId="ADAL" clId="{3CBB4E31-0F47-4948-BDB7-1E0C9ECDCAFB}" dt="2026-04-11T22:03:33.959" v="105" actId="20577"/>
          <ac:spMkLst>
            <pc:docMk/>
            <pc:sldMk cId="0" sldId="261"/>
            <ac:spMk id="3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4400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0D1B2A"/>
        </a:solidFill>
        <a:effectLst/>
      </p:bgPr>
    </p:bg>
    <p:spTree>
      <p:nvGrpSpPr>
        <p:cNvPr id="1" name=""/>
        <p:cNvGrpSpPr/>
        <p:nvPr/>
      </p:nvGrpSpPr>
      <p:grpSpPr>
        <a:xfrm>
          <a:off x="0" y="0"/>
          <a:ext cx="0" cy="0"/>
          <a:chOff x="0" y="0"/>
          <a:chExt cx="0" cy="0"/>
        </a:xfrm>
      </p:grpSpPr>
      <p:sp>
        <p:nvSpPr>
          <p:cNvPr id="2" name="Shape 0"/>
          <p:cNvSpPr/>
          <p:nvPr/>
        </p:nvSpPr>
        <p:spPr>
          <a:xfrm>
            <a:off x="0" y="0"/>
            <a:ext cx="9144000" cy="914400"/>
          </a:xfrm>
          <a:prstGeom prst="rect">
            <a:avLst/>
          </a:prstGeom>
          <a:solidFill>
            <a:srgbClr val="071018"/>
          </a:solidFill>
          <a:ln w="12700">
            <a:solidFill>
              <a:srgbClr val="071018"/>
            </a:solidFill>
            <a:prstDash val="solid"/>
          </a:ln>
        </p:spPr>
        <p:txBody>
          <a:bodyPr/>
          <a:lstStyle/>
          <a:p>
            <a:endParaRPr lang="en-US"/>
          </a:p>
        </p:txBody>
      </p:sp>
      <p:sp>
        <p:nvSpPr>
          <p:cNvPr id="3" name="Shape 1"/>
          <p:cNvSpPr/>
          <p:nvPr/>
        </p:nvSpPr>
        <p:spPr>
          <a:xfrm>
            <a:off x="0" y="0"/>
            <a:ext cx="164592" cy="5143500"/>
          </a:xfrm>
          <a:prstGeom prst="rect">
            <a:avLst/>
          </a:prstGeom>
          <a:solidFill>
            <a:srgbClr val="D35400"/>
          </a:solidFill>
          <a:ln w="12700">
            <a:solidFill>
              <a:srgbClr val="D35400"/>
            </a:solidFill>
            <a:prstDash val="solid"/>
          </a:ln>
        </p:spPr>
        <p:txBody>
          <a:bodyPr/>
          <a:lstStyle/>
          <a:p>
            <a:endParaRPr lang="en-US"/>
          </a:p>
        </p:txBody>
      </p:sp>
      <p:sp>
        <p:nvSpPr>
          <p:cNvPr id="4" name="Shape 2"/>
          <p:cNvSpPr/>
          <p:nvPr/>
        </p:nvSpPr>
        <p:spPr>
          <a:xfrm>
            <a:off x="0" y="4389120"/>
            <a:ext cx="9144000" cy="754380"/>
          </a:xfrm>
          <a:prstGeom prst="rect">
            <a:avLst/>
          </a:prstGeom>
          <a:solidFill>
            <a:srgbClr val="D35400"/>
          </a:solidFill>
          <a:ln w="12700">
            <a:solidFill>
              <a:srgbClr val="D35400"/>
            </a:solidFill>
            <a:prstDash val="solid"/>
          </a:ln>
        </p:spPr>
        <p:txBody>
          <a:bodyPr/>
          <a:lstStyle/>
          <a:p>
            <a:endParaRPr lang="en-US"/>
          </a:p>
        </p:txBody>
      </p:sp>
      <p:sp>
        <p:nvSpPr>
          <p:cNvPr id="5" name="Text 3"/>
          <p:cNvSpPr/>
          <p:nvPr/>
        </p:nvSpPr>
        <p:spPr>
          <a:xfrm>
            <a:off x="5029200" y="137160"/>
            <a:ext cx="3931920" cy="457200"/>
          </a:xfrm>
          <a:prstGeom prst="rect">
            <a:avLst/>
          </a:prstGeom>
          <a:noFill/>
          <a:ln/>
        </p:spPr>
        <p:txBody>
          <a:bodyPr wrap="square" lIns="0" tIns="0" rIns="0" bIns="0" rtlCol="0" anchor="ctr"/>
          <a:lstStyle/>
          <a:p>
            <a:pPr marL="0" indent="0" algn="r">
              <a:buNone/>
            </a:pPr>
            <a:r>
              <a:rPr lang="en-US" sz="900" kern="0" spc="300" dirty="0">
                <a:solidFill>
                  <a:srgbClr val="AED6F1"/>
                </a:solidFill>
                <a:latin typeface="Calibri" pitchFamily="34" charset="0"/>
                <a:ea typeface="Calibri" pitchFamily="34" charset="-122"/>
                <a:cs typeface="Calibri" pitchFamily="34" charset="-120"/>
              </a:rPr>
              <a:t>SCOTTSDALE SYMPOSIUM  |  2026</a:t>
            </a:r>
            <a:endParaRPr lang="en-US" sz="900" dirty="0"/>
          </a:p>
        </p:txBody>
      </p:sp>
      <p:sp>
        <p:nvSpPr>
          <p:cNvPr id="6" name="Text 4"/>
          <p:cNvSpPr/>
          <p:nvPr/>
        </p:nvSpPr>
        <p:spPr>
          <a:xfrm>
            <a:off x="457200" y="1005840"/>
            <a:ext cx="8412480" cy="685800"/>
          </a:xfrm>
          <a:prstGeom prst="rect">
            <a:avLst/>
          </a:prstGeom>
          <a:noFill/>
          <a:ln/>
        </p:spPr>
        <p:txBody>
          <a:bodyPr wrap="square" lIns="0" tIns="0" rIns="0" bIns="0" rtlCol="0" anchor="ctr"/>
          <a:lstStyle/>
          <a:p>
            <a:pPr marL="0" indent="0" algn="l">
              <a:buNone/>
            </a:pPr>
            <a:r>
              <a:rPr lang="en-US" sz="3200" b="1" dirty="0">
                <a:solidFill>
                  <a:srgbClr val="FFFFFF"/>
                </a:solidFill>
                <a:latin typeface="Cambria" pitchFamily="34" charset="0"/>
                <a:ea typeface="Cambria" pitchFamily="34" charset="-122"/>
                <a:cs typeface="Cambria" pitchFamily="34" charset="-120"/>
              </a:rPr>
              <a:t>Quantifying the Optical Properties</a:t>
            </a:r>
            <a:endParaRPr lang="en-US" sz="3200" dirty="0"/>
          </a:p>
        </p:txBody>
      </p:sp>
      <p:sp>
        <p:nvSpPr>
          <p:cNvPr id="7" name="Text 5"/>
          <p:cNvSpPr/>
          <p:nvPr/>
        </p:nvSpPr>
        <p:spPr>
          <a:xfrm>
            <a:off x="457200" y="1645920"/>
            <a:ext cx="8412480" cy="594360"/>
          </a:xfrm>
          <a:prstGeom prst="rect">
            <a:avLst/>
          </a:prstGeom>
          <a:noFill/>
          <a:ln/>
        </p:spPr>
        <p:txBody>
          <a:bodyPr wrap="square" lIns="0" tIns="0" rIns="0" bIns="0" rtlCol="0" anchor="ctr"/>
          <a:lstStyle/>
          <a:p>
            <a:pPr marL="0" indent="0" algn="l">
              <a:buNone/>
            </a:pPr>
            <a:r>
              <a:rPr lang="en-US" sz="3200" b="1" dirty="0">
                <a:solidFill>
                  <a:srgbClr val="E67E22"/>
                </a:solidFill>
                <a:latin typeface="Cambria" pitchFamily="34" charset="0"/>
                <a:ea typeface="Cambria" pitchFamily="34" charset="-122"/>
                <a:cs typeface="Cambria" pitchFamily="34" charset="-120"/>
              </a:rPr>
              <a:t>of Volcanic Ash</a:t>
            </a:r>
            <a:endParaRPr lang="en-US" sz="3200" dirty="0"/>
          </a:p>
        </p:txBody>
      </p:sp>
      <p:sp>
        <p:nvSpPr>
          <p:cNvPr id="8" name="Text 6"/>
          <p:cNvSpPr/>
          <p:nvPr/>
        </p:nvSpPr>
        <p:spPr>
          <a:xfrm>
            <a:off x="457200" y="2286000"/>
            <a:ext cx="8412480" cy="411480"/>
          </a:xfrm>
          <a:prstGeom prst="rect">
            <a:avLst/>
          </a:prstGeom>
          <a:noFill/>
          <a:ln/>
        </p:spPr>
        <p:txBody>
          <a:bodyPr wrap="square" lIns="0" tIns="0" rIns="0" bIns="0" rtlCol="0" anchor="ctr"/>
          <a:lstStyle/>
          <a:p>
            <a:pPr marL="0" indent="0" algn="l">
              <a:buNone/>
            </a:pPr>
            <a:r>
              <a:rPr lang="en-US" sz="1800" dirty="0">
                <a:solidFill>
                  <a:srgbClr val="AED6F1"/>
                </a:solidFill>
                <a:latin typeface="Calibri" pitchFamily="34" charset="0"/>
                <a:ea typeface="Calibri" pitchFamily="34" charset="-122"/>
                <a:cs typeface="Calibri" pitchFamily="34" charset="-120"/>
              </a:rPr>
              <a:t>to Improve Satellite Retrievals</a:t>
            </a:r>
            <a:endParaRPr lang="en-US" sz="1800" dirty="0"/>
          </a:p>
        </p:txBody>
      </p:sp>
      <p:sp>
        <p:nvSpPr>
          <p:cNvPr id="9" name="Shape 7"/>
          <p:cNvSpPr/>
          <p:nvPr/>
        </p:nvSpPr>
        <p:spPr>
          <a:xfrm>
            <a:off x="457200" y="2834640"/>
            <a:ext cx="5943600" cy="36576"/>
          </a:xfrm>
          <a:prstGeom prst="rect">
            <a:avLst/>
          </a:prstGeom>
          <a:solidFill>
            <a:srgbClr val="E67E22"/>
          </a:solidFill>
          <a:ln w="12700">
            <a:solidFill>
              <a:srgbClr val="E67E22"/>
            </a:solidFill>
            <a:prstDash val="solid"/>
          </a:ln>
        </p:spPr>
        <p:txBody>
          <a:bodyPr/>
          <a:lstStyle/>
          <a:p>
            <a:endParaRPr lang="en-US"/>
          </a:p>
        </p:txBody>
      </p:sp>
      <p:sp>
        <p:nvSpPr>
          <p:cNvPr id="10" name="Text 8"/>
          <p:cNvSpPr/>
          <p:nvPr/>
        </p:nvSpPr>
        <p:spPr>
          <a:xfrm>
            <a:off x="457200" y="3017520"/>
            <a:ext cx="8229600" cy="320040"/>
          </a:xfrm>
          <a:prstGeom prst="rect">
            <a:avLst/>
          </a:prstGeom>
          <a:noFill/>
          <a:ln/>
        </p:spPr>
        <p:txBody>
          <a:bodyPr wrap="square" lIns="0" tIns="0" rIns="0" bIns="0" rtlCol="0" anchor="ctr"/>
          <a:lstStyle/>
          <a:p>
            <a:pPr marL="0" indent="0" algn="l">
              <a:buNone/>
            </a:pPr>
            <a:r>
              <a:rPr lang="en-US" sz="1300" dirty="0">
                <a:solidFill>
                  <a:srgbClr val="ECF0F1"/>
                </a:solidFill>
                <a:latin typeface="Calibri" pitchFamily="34" charset="0"/>
                <a:ea typeface="Calibri" pitchFamily="34" charset="-122"/>
                <a:cs typeface="Calibri" pitchFamily="34" charset="-120"/>
              </a:rPr>
              <a:t>By Ethan Herrington</a:t>
            </a:r>
            <a:endParaRPr lang="en-US" sz="1300" dirty="0"/>
          </a:p>
        </p:txBody>
      </p:sp>
      <p:sp>
        <p:nvSpPr>
          <p:cNvPr id="11" name="Text 9"/>
          <p:cNvSpPr/>
          <p:nvPr/>
        </p:nvSpPr>
        <p:spPr>
          <a:xfrm>
            <a:off x="320040" y="4462272"/>
            <a:ext cx="8686800" cy="365760"/>
          </a:xfrm>
          <a:prstGeom prst="rect">
            <a:avLst/>
          </a:prstGeom>
          <a:noFill/>
          <a:ln/>
        </p:spPr>
        <p:txBody>
          <a:bodyPr wrap="square" lIns="0" tIns="0" rIns="0" bIns="0" rtlCol="0" anchor="ctr"/>
          <a:lstStyle/>
          <a:p>
            <a:pPr marL="0" indent="0" algn="l">
              <a:buNone/>
            </a:pPr>
            <a:r>
              <a:rPr lang="en-US" sz="1000" kern="0" spc="100" dirty="0">
                <a:solidFill>
                  <a:srgbClr val="FFFFFF"/>
                </a:solidFill>
                <a:latin typeface="Calibri" pitchFamily="34" charset="0"/>
                <a:ea typeface="Calibri" pitchFamily="34" charset="-122"/>
                <a:cs typeface="Calibri" pitchFamily="34" charset="-120"/>
              </a:rPr>
              <a:t>Aviation Safety  |  Remote Sensing  |  Optical Characterization</a:t>
            </a:r>
            <a:endParaRPr lang="en-US" sz="1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5F0EB"/>
        </a:solidFill>
        <a:effectLst/>
      </p:bgPr>
    </p:bg>
    <p:spTree>
      <p:nvGrpSpPr>
        <p:cNvPr id="1" name=""/>
        <p:cNvGrpSpPr/>
        <p:nvPr/>
      </p:nvGrpSpPr>
      <p:grpSpPr>
        <a:xfrm>
          <a:off x="0" y="0"/>
          <a:ext cx="0" cy="0"/>
          <a:chOff x="0" y="0"/>
          <a:chExt cx="0" cy="0"/>
        </a:xfrm>
      </p:grpSpPr>
      <p:sp>
        <p:nvSpPr>
          <p:cNvPr id="2" name="Shape 0"/>
          <p:cNvSpPr/>
          <p:nvPr/>
        </p:nvSpPr>
        <p:spPr>
          <a:xfrm>
            <a:off x="0" y="0"/>
            <a:ext cx="164592" cy="5143500"/>
          </a:xfrm>
          <a:prstGeom prst="rect">
            <a:avLst/>
          </a:prstGeom>
          <a:solidFill>
            <a:srgbClr val="D35400"/>
          </a:solidFill>
          <a:ln w="12700">
            <a:solidFill>
              <a:srgbClr val="D35400"/>
            </a:solidFill>
            <a:prstDash val="solid"/>
          </a:ln>
        </p:spPr>
        <p:txBody>
          <a:bodyPr/>
          <a:lstStyle/>
          <a:p>
            <a:endParaRPr lang="en-US"/>
          </a:p>
        </p:txBody>
      </p:sp>
      <p:sp>
        <p:nvSpPr>
          <p:cNvPr id="3" name="Shape 1"/>
          <p:cNvSpPr/>
          <p:nvPr/>
        </p:nvSpPr>
        <p:spPr>
          <a:xfrm>
            <a:off x="0" y="0"/>
            <a:ext cx="9144000" cy="914400"/>
          </a:xfrm>
          <a:prstGeom prst="rect">
            <a:avLst/>
          </a:prstGeom>
          <a:solidFill>
            <a:srgbClr val="0D1B2A"/>
          </a:solidFill>
          <a:ln w="12700">
            <a:solidFill>
              <a:srgbClr val="0D1B2A"/>
            </a:solidFill>
            <a:prstDash val="solid"/>
          </a:ln>
        </p:spPr>
        <p:txBody>
          <a:bodyPr/>
          <a:lstStyle/>
          <a:p>
            <a:endParaRPr lang="en-US"/>
          </a:p>
        </p:txBody>
      </p:sp>
      <p:sp>
        <p:nvSpPr>
          <p:cNvPr id="4" name="Text 2"/>
          <p:cNvSpPr/>
          <p:nvPr/>
        </p:nvSpPr>
        <p:spPr>
          <a:xfrm>
            <a:off x="365760" y="45720"/>
            <a:ext cx="2743200" cy="411480"/>
          </a:xfrm>
          <a:prstGeom prst="rect">
            <a:avLst/>
          </a:prstGeom>
          <a:noFill/>
          <a:ln/>
        </p:spPr>
        <p:txBody>
          <a:bodyPr wrap="square" lIns="0" tIns="0" rIns="0" bIns="0" rtlCol="0" anchor="ctr"/>
          <a:lstStyle/>
          <a:p>
            <a:pPr marL="0" indent="0">
              <a:buNone/>
            </a:pPr>
            <a:r>
              <a:rPr lang="en-US" sz="1000" b="1" kern="0" spc="300" dirty="0">
                <a:solidFill>
                  <a:srgbClr val="E67E22"/>
                </a:solidFill>
                <a:latin typeface="Calibri" pitchFamily="34" charset="0"/>
                <a:ea typeface="Calibri" pitchFamily="34" charset="-122"/>
                <a:cs typeface="Calibri" pitchFamily="34" charset="-120"/>
              </a:rPr>
              <a:t>MOTIVATION</a:t>
            </a:r>
            <a:endParaRPr lang="en-US" sz="1000" dirty="0"/>
          </a:p>
        </p:txBody>
      </p:sp>
      <p:sp>
        <p:nvSpPr>
          <p:cNvPr id="5" name="Text 3"/>
          <p:cNvSpPr/>
          <p:nvPr/>
        </p:nvSpPr>
        <p:spPr>
          <a:xfrm>
            <a:off x="365760" y="438912"/>
            <a:ext cx="8503920" cy="384048"/>
          </a:xfrm>
          <a:prstGeom prst="rect">
            <a:avLst/>
          </a:prstGeom>
          <a:noFill/>
          <a:ln/>
        </p:spPr>
        <p:txBody>
          <a:bodyPr wrap="square" lIns="0" tIns="0" rIns="0" bIns="0" rtlCol="0" anchor="ctr"/>
          <a:lstStyle/>
          <a:p>
            <a:pPr marL="0" indent="0">
              <a:buNone/>
            </a:pPr>
            <a:r>
              <a:rPr lang="en-US" sz="2200" b="1" dirty="0">
                <a:solidFill>
                  <a:srgbClr val="FFFFFF"/>
                </a:solidFill>
                <a:latin typeface="Cambria" pitchFamily="34" charset="0"/>
                <a:ea typeface="Cambria" pitchFamily="34" charset="-122"/>
                <a:cs typeface="Cambria" pitchFamily="34" charset="-120"/>
              </a:rPr>
              <a:t>The Aviation Hazard</a:t>
            </a:r>
            <a:endParaRPr lang="en-US" sz="2200" dirty="0"/>
          </a:p>
        </p:txBody>
      </p:sp>
      <p:sp>
        <p:nvSpPr>
          <p:cNvPr id="6" name="Shape 4"/>
          <p:cNvSpPr/>
          <p:nvPr/>
        </p:nvSpPr>
        <p:spPr>
          <a:xfrm>
            <a:off x="365760" y="1097280"/>
            <a:ext cx="2651760" cy="3291840"/>
          </a:xfrm>
          <a:prstGeom prst="rect">
            <a:avLst/>
          </a:prstGeom>
          <a:solidFill>
            <a:srgbClr val="FFFFFF"/>
          </a:solidFill>
          <a:ln w="12700">
            <a:solidFill>
              <a:srgbClr val="D0C8C0"/>
            </a:solidFill>
            <a:prstDash val="solid"/>
          </a:ln>
          <a:effectLst>
            <a:outerShdw blurRad="101600" dist="25400" dir="8100000" algn="bl" rotWithShape="0">
              <a:srgbClr val="000000">
                <a:alpha val="10000"/>
              </a:srgbClr>
            </a:outerShdw>
          </a:effectLst>
        </p:spPr>
        <p:txBody>
          <a:bodyPr/>
          <a:lstStyle/>
          <a:p>
            <a:endParaRPr lang="en-US"/>
          </a:p>
        </p:txBody>
      </p:sp>
      <p:sp>
        <p:nvSpPr>
          <p:cNvPr id="7" name="Shape 5"/>
          <p:cNvSpPr/>
          <p:nvPr/>
        </p:nvSpPr>
        <p:spPr>
          <a:xfrm>
            <a:off x="365760" y="1097280"/>
            <a:ext cx="2651760" cy="109728"/>
          </a:xfrm>
          <a:prstGeom prst="rect">
            <a:avLst/>
          </a:prstGeom>
          <a:solidFill>
            <a:srgbClr val="D35400"/>
          </a:solidFill>
          <a:ln w="12700">
            <a:solidFill>
              <a:srgbClr val="D35400"/>
            </a:solidFill>
            <a:prstDash val="solid"/>
          </a:ln>
        </p:spPr>
        <p:txBody>
          <a:bodyPr/>
          <a:lstStyle/>
          <a:p>
            <a:endParaRPr lang="en-US"/>
          </a:p>
        </p:txBody>
      </p:sp>
      <p:sp>
        <p:nvSpPr>
          <p:cNvPr id="8" name="Text 6"/>
          <p:cNvSpPr/>
          <p:nvPr/>
        </p:nvSpPr>
        <p:spPr>
          <a:xfrm>
            <a:off x="457200" y="1234440"/>
            <a:ext cx="2468880" cy="594360"/>
          </a:xfrm>
          <a:prstGeom prst="rect">
            <a:avLst/>
          </a:prstGeom>
          <a:noFill/>
          <a:ln/>
        </p:spPr>
        <p:txBody>
          <a:bodyPr wrap="square" lIns="0" tIns="0" rIns="0" bIns="0" rtlCol="0" anchor="ctr"/>
          <a:lstStyle/>
          <a:p>
            <a:pPr marL="0" indent="0" algn="ctr">
              <a:buNone/>
            </a:pPr>
            <a:r>
              <a:rPr lang="en-US" sz="2800" dirty="0">
                <a:solidFill>
                  <a:srgbClr val="000000"/>
                </a:solidFill>
              </a:rPr>
              <a:t>✈</a:t>
            </a:r>
            <a:endParaRPr lang="en-US" sz="2800" dirty="0"/>
          </a:p>
        </p:txBody>
      </p:sp>
      <p:sp>
        <p:nvSpPr>
          <p:cNvPr id="9" name="Text 7"/>
          <p:cNvSpPr/>
          <p:nvPr/>
        </p:nvSpPr>
        <p:spPr>
          <a:xfrm>
            <a:off x="502920" y="1828800"/>
            <a:ext cx="2377440" cy="411480"/>
          </a:xfrm>
          <a:prstGeom prst="rect">
            <a:avLst/>
          </a:prstGeom>
          <a:noFill/>
          <a:ln/>
        </p:spPr>
        <p:txBody>
          <a:bodyPr wrap="square" lIns="0" tIns="0" rIns="0" bIns="0" rtlCol="0" anchor="ctr"/>
          <a:lstStyle/>
          <a:p>
            <a:pPr marL="0" indent="0" algn="ctr">
              <a:buNone/>
            </a:pPr>
            <a:r>
              <a:rPr lang="en-US" sz="1400" b="1" dirty="0">
                <a:solidFill>
                  <a:srgbClr val="0D1B2A"/>
                </a:solidFill>
                <a:latin typeface="Calibri" pitchFamily="34" charset="0"/>
                <a:ea typeface="Calibri" pitchFamily="34" charset="-122"/>
                <a:cs typeface="Calibri" pitchFamily="34" charset="-120"/>
              </a:rPr>
              <a:t>Engine Damage</a:t>
            </a:r>
            <a:endParaRPr lang="en-US" sz="1400" dirty="0"/>
          </a:p>
        </p:txBody>
      </p:sp>
      <p:sp>
        <p:nvSpPr>
          <p:cNvPr id="10" name="Text 8"/>
          <p:cNvSpPr/>
          <p:nvPr/>
        </p:nvSpPr>
        <p:spPr>
          <a:xfrm>
            <a:off x="530352" y="2286000"/>
            <a:ext cx="2322576" cy="1005840"/>
          </a:xfrm>
          <a:prstGeom prst="rect">
            <a:avLst/>
          </a:prstGeom>
          <a:noFill/>
          <a:ln/>
        </p:spPr>
        <p:txBody>
          <a:bodyPr wrap="square" lIns="0" tIns="0" rIns="0" bIns="0" rtlCol="0" anchor="t"/>
          <a:lstStyle/>
          <a:p>
            <a:r>
              <a:rPr lang="en-US" sz="1400" dirty="0"/>
              <a:t>In the field of aviation, volcanic ash presents a serious safety risk because it can melt inside jet engines, potentially leading to catastrophic engine failure during flight.</a:t>
            </a:r>
            <a:endParaRPr lang="en-US" sz="1400" dirty="0">
              <a:effectLst/>
            </a:endParaRPr>
          </a:p>
        </p:txBody>
      </p:sp>
      <p:sp>
        <p:nvSpPr>
          <p:cNvPr id="11" name="Shape 9"/>
          <p:cNvSpPr/>
          <p:nvPr/>
        </p:nvSpPr>
        <p:spPr>
          <a:xfrm>
            <a:off x="3200400" y="1097280"/>
            <a:ext cx="2651760" cy="3291840"/>
          </a:xfrm>
          <a:prstGeom prst="rect">
            <a:avLst/>
          </a:prstGeom>
          <a:solidFill>
            <a:srgbClr val="0D1B2A"/>
          </a:solidFill>
          <a:ln w="25400">
            <a:solidFill>
              <a:srgbClr val="D35400"/>
            </a:solidFill>
            <a:prstDash val="solid"/>
          </a:ln>
          <a:effectLst>
            <a:outerShdw blurRad="101600" dist="25400" dir="8100000" algn="bl" rotWithShape="0">
              <a:srgbClr val="000000">
                <a:alpha val="20000"/>
              </a:srgbClr>
            </a:outerShdw>
          </a:effectLst>
        </p:spPr>
        <p:txBody>
          <a:bodyPr/>
          <a:lstStyle/>
          <a:p>
            <a:endParaRPr lang="en-US"/>
          </a:p>
        </p:txBody>
      </p:sp>
      <p:sp>
        <p:nvSpPr>
          <p:cNvPr id="12" name="Shape 10"/>
          <p:cNvSpPr/>
          <p:nvPr/>
        </p:nvSpPr>
        <p:spPr>
          <a:xfrm>
            <a:off x="3200400" y="1097280"/>
            <a:ext cx="2651760" cy="109728"/>
          </a:xfrm>
          <a:prstGeom prst="rect">
            <a:avLst/>
          </a:prstGeom>
          <a:solidFill>
            <a:srgbClr val="D35400"/>
          </a:solidFill>
          <a:ln w="12700">
            <a:solidFill>
              <a:srgbClr val="D35400"/>
            </a:solidFill>
            <a:prstDash val="solid"/>
          </a:ln>
        </p:spPr>
        <p:txBody>
          <a:bodyPr/>
          <a:lstStyle/>
          <a:p>
            <a:endParaRPr lang="en-US"/>
          </a:p>
        </p:txBody>
      </p:sp>
      <p:sp>
        <p:nvSpPr>
          <p:cNvPr id="13" name="Text 11"/>
          <p:cNvSpPr/>
          <p:nvPr/>
        </p:nvSpPr>
        <p:spPr>
          <a:xfrm>
            <a:off x="3291840" y="1234440"/>
            <a:ext cx="2468880" cy="594360"/>
          </a:xfrm>
          <a:prstGeom prst="rect">
            <a:avLst/>
          </a:prstGeom>
          <a:noFill/>
          <a:ln/>
        </p:spPr>
        <p:txBody>
          <a:bodyPr wrap="square" lIns="0" tIns="0" rIns="0" bIns="0" rtlCol="0" anchor="ctr"/>
          <a:lstStyle/>
          <a:p>
            <a:pPr marL="0" indent="0" algn="ctr">
              <a:buNone/>
            </a:pPr>
            <a:r>
              <a:rPr lang="en-US" sz="2800" dirty="0">
                <a:solidFill>
                  <a:schemeClr val="bg1"/>
                </a:solidFill>
              </a:rPr>
              <a:t>⚠</a:t>
            </a:r>
          </a:p>
        </p:txBody>
      </p:sp>
      <p:sp>
        <p:nvSpPr>
          <p:cNvPr id="14" name="Text 12"/>
          <p:cNvSpPr/>
          <p:nvPr/>
        </p:nvSpPr>
        <p:spPr>
          <a:xfrm>
            <a:off x="3337560" y="1828800"/>
            <a:ext cx="2377440" cy="411480"/>
          </a:xfrm>
          <a:prstGeom prst="rect">
            <a:avLst/>
          </a:prstGeom>
          <a:noFill/>
          <a:ln/>
        </p:spPr>
        <p:txBody>
          <a:bodyPr wrap="square" lIns="0" tIns="0" rIns="0" bIns="0" rtlCol="0" anchor="ctr"/>
          <a:lstStyle/>
          <a:p>
            <a:pPr marL="0" indent="0" algn="ctr">
              <a:buNone/>
            </a:pPr>
            <a:r>
              <a:rPr lang="en-US" sz="1400" b="1" dirty="0">
                <a:solidFill>
                  <a:srgbClr val="E67E22"/>
                </a:solidFill>
                <a:latin typeface="Calibri" pitchFamily="34" charset="0"/>
                <a:ea typeface="Calibri" pitchFamily="34" charset="-122"/>
                <a:cs typeface="Calibri" pitchFamily="34" charset="-120"/>
              </a:rPr>
              <a:t>Reproducibility</a:t>
            </a:r>
            <a:endParaRPr lang="en-US" sz="1400" dirty="0"/>
          </a:p>
        </p:txBody>
      </p:sp>
      <p:sp>
        <p:nvSpPr>
          <p:cNvPr id="15" name="Text 13"/>
          <p:cNvSpPr/>
          <p:nvPr/>
        </p:nvSpPr>
        <p:spPr>
          <a:xfrm>
            <a:off x="3364992" y="2212848"/>
            <a:ext cx="2322576" cy="1005840"/>
          </a:xfrm>
          <a:prstGeom prst="rect">
            <a:avLst/>
          </a:prstGeom>
          <a:noFill/>
          <a:ln/>
        </p:spPr>
        <p:txBody>
          <a:bodyPr wrap="square" lIns="0" tIns="0" rIns="0" bIns="0" rtlCol="0" anchor="t"/>
          <a:lstStyle/>
          <a:p>
            <a:r>
              <a:rPr lang="en-US" sz="1400" dirty="0">
                <a:solidFill>
                  <a:schemeClr val="bg1"/>
                </a:solidFill>
              </a:rPr>
              <a:t>Spectrographs of volcanic ash have previously been produced; however, the methodology used was complex and not easily reproducible.</a:t>
            </a:r>
            <a:endParaRPr lang="en-US" sz="1400" dirty="0">
              <a:solidFill>
                <a:schemeClr val="bg1"/>
              </a:solidFill>
              <a:effectLst/>
            </a:endParaRPr>
          </a:p>
        </p:txBody>
      </p:sp>
      <p:sp>
        <p:nvSpPr>
          <p:cNvPr id="16" name="Shape 14"/>
          <p:cNvSpPr/>
          <p:nvPr/>
        </p:nvSpPr>
        <p:spPr>
          <a:xfrm>
            <a:off x="3364992" y="3310128"/>
            <a:ext cx="2322576" cy="36576"/>
          </a:xfrm>
          <a:prstGeom prst="rect">
            <a:avLst/>
          </a:prstGeom>
          <a:solidFill>
            <a:srgbClr val="D35400"/>
          </a:solidFill>
          <a:ln w="12700">
            <a:solidFill>
              <a:srgbClr val="D35400"/>
            </a:solidFill>
            <a:prstDash val="solid"/>
          </a:ln>
        </p:spPr>
        <p:txBody>
          <a:bodyPr/>
          <a:lstStyle/>
          <a:p>
            <a:endParaRPr lang="en-US"/>
          </a:p>
        </p:txBody>
      </p:sp>
      <p:sp>
        <p:nvSpPr>
          <p:cNvPr id="17" name="Text 15"/>
          <p:cNvSpPr/>
          <p:nvPr/>
        </p:nvSpPr>
        <p:spPr>
          <a:xfrm>
            <a:off x="3364992" y="3383280"/>
            <a:ext cx="2322576" cy="256032"/>
          </a:xfrm>
          <a:prstGeom prst="rect">
            <a:avLst/>
          </a:prstGeom>
          <a:noFill/>
          <a:ln/>
        </p:spPr>
        <p:txBody>
          <a:bodyPr wrap="square" lIns="0" tIns="0" rIns="0" bIns="0" rtlCol="0" anchor="ctr"/>
          <a:lstStyle/>
          <a:p>
            <a:pPr marL="0" indent="0">
              <a:buNone/>
            </a:pPr>
            <a:r>
              <a:rPr lang="en-US" sz="750" b="1" kern="0" spc="100" dirty="0">
                <a:solidFill>
                  <a:srgbClr val="E67E22"/>
                </a:solidFill>
                <a:latin typeface="Calibri" pitchFamily="34" charset="0"/>
                <a:ea typeface="Calibri" pitchFamily="34" charset="-122"/>
                <a:cs typeface="Calibri" pitchFamily="34" charset="-120"/>
              </a:rPr>
              <a:t>THE REPEATABILITY PROBLEM</a:t>
            </a:r>
            <a:endParaRPr lang="en-US" sz="750" dirty="0"/>
          </a:p>
        </p:txBody>
      </p:sp>
      <p:sp>
        <p:nvSpPr>
          <p:cNvPr id="18" name="Text 16"/>
          <p:cNvSpPr/>
          <p:nvPr/>
        </p:nvSpPr>
        <p:spPr>
          <a:xfrm>
            <a:off x="3364992" y="3566160"/>
            <a:ext cx="2322576" cy="685800"/>
          </a:xfrm>
          <a:prstGeom prst="rect">
            <a:avLst/>
          </a:prstGeom>
          <a:noFill/>
          <a:ln/>
        </p:spPr>
        <p:txBody>
          <a:bodyPr wrap="square" lIns="0" tIns="0" rIns="0" bIns="0" rtlCol="0" anchor="t"/>
          <a:lstStyle/>
          <a:p>
            <a:pPr marL="0" indent="0">
              <a:buNone/>
            </a:pPr>
            <a:r>
              <a:rPr lang="en-US" sz="1200" dirty="0">
                <a:solidFill>
                  <a:srgbClr val="FFFFFF"/>
                </a:solidFill>
                <a:latin typeface="Calibri" pitchFamily="34" charset="0"/>
                <a:ea typeface="Calibri" pitchFamily="34" charset="-122"/>
                <a:cs typeface="Calibri" pitchFamily="34" charset="-120"/>
              </a:rPr>
              <a:t>These previous examples were preformed by Reed et al. (2018) and </a:t>
            </a:r>
            <a:r>
              <a:rPr lang="en-US" sz="1200" dirty="0" err="1">
                <a:solidFill>
                  <a:srgbClr val="FFFFFF"/>
                </a:solidFill>
                <a:latin typeface="Calibri" pitchFamily="34" charset="0"/>
                <a:ea typeface="Calibri" pitchFamily="34" charset="-122"/>
                <a:cs typeface="Calibri" pitchFamily="34" charset="-120"/>
              </a:rPr>
              <a:t>Deguine</a:t>
            </a:r>
            <a:r>
              <a:rPr lang="en-US" sz="1200" dirty="0">
                <a:solidFill>
                  <a:srgbClr val="FFFFFF"/>
                </a:solidFill>
                <a:latin typeface="Calibri" pitchFamily="34" charset="0"/>
                <a:ea typeface="Calibri" pitchFamily="34" charset="-122"/>
                <a:cs typeface="Calibri" pitchFamily="34" charset="-120"/>
              </a:rPr>
              <a:t> et al. (2020) They were made using an aerosol cell</a:t>
            </a:r>
            <a:endParaRPr lang="en-US" sz="1200" dirty="0"/>
          </a:p>
        </p:txBody>
      </p:sp>
      <p:sp>
        <p:nvSpPr>
          <p:cNvPr id="19" name="Shape 17"/>
          <p:cNvSpPr/>
          <p:nvPr/>
        </p:nvSpPr>
        <p:spPr>
          <a:xfrm>
            <a:off x="6035040" y="1097280"/>
            <a:ext cx="2651760" cy="3291840"/>
          </a:xfrm>
          <a:prstGeom prst="rect">
            <a:avLst/>
          </a:prstGeom>
          <a:solidFill>
            <a:srgbClr val="FFFFFF"/>
          </a:solidFill>
          <a:ln w="12700">
            <a:solidFill>
              <a:srgbClr val="D0C8C0"/>
            </a:solidFill>
            <a:prstDash val="solid"/>
          </a:ln>
          <a:effectLst>
            <a:outerShdw blurRad="101600" dist="25400" dir="8100000" algn="bl" rotWithShape="0">
              <a:srgbClr val="000000">
                <a:alpha val="10000"/>
              </a:srgbClr>
            </a:outerShdw>
          </a:effectLst>
        </p:spPr>
        <p:txBody>
          <a:bodyPr/>
          <a:lstStyle/>
          <a:p>
            <a:endParaRPr lang="en-US"/>
          </a:p>
        </p:txBody>
      </p:sp>
      <p:sp>
        <p:nvSpPr>
          <p:cNvPr id="20" name="Shape 18"/>
          <p:cNvSpPr/>
          <p:nvPr/>
        </p:nvSpPr>
        <p:spPr>
          <a:xfrm>
            <a:off x="6035040" y="1097280"/>
            <a:ext cx="2651760" cy="109728"/>
          </a:xfrm>
          <a:prstGeom prst="rect">
            <a:avLst/>
          </a:prstGeom>
          <a:solidFill>
            <a:srgbClr val="D35400"/>
          </a:solidFill>
          <a:ln w="12700">
            <a:solidFill>
              <a:srgbClr val="D35400"/>
            </a:solidFill>
            <a:prstDash val="solid"/>
          </a:ln>
        </p:spPr>
        <p:txBody>
          <a:bodyPr/>
          <a:lstStyle/>
          <a:p>
            <a:endParaRPr lang="en-US"/>
          </a:p>
        </p:txBody>
      </p:sp>
      <p:sp>
        <p:nvSpPr>
          <p:cNvPr id="21" name="Text 19"/>
          <p:cNvSpPr/>
          <p:nvPr/>
        </p:nvSpPr>
        <p:spPr>
          <a:xfrm>
            <a:off x="6126480" y="1234440"/>
            <a:ext cx="2468880" cy="594360"/>
          </a:xfrm>
          <a:prstGeom prst="rect">
            <a:avLst/>
          </a:prstGeom>
          <a:noFill/>
          <a:ln/>
        </p:spPr>
        <p:txBody>
          <a:bodyPr wrap="square" lIns="0" tIns="0" rIns="0" bIns="0" rtlCol="0" anchor="ctr"/>
          <a:lstStyle/>
          <a:p>
            <a:pPr marL="0" indent="0" algn="ctr">
              <a:buNone/>
            </a:pPr>
            <a:r>
              <a:rPr lang="en-US" sz="2800" dirty="0">
                <a:solidFill>
                  <a:srgbClr val="000000"/>
                </a:solidFill>
              </a:rPr>
              <a:t>🛰</a:t>
            </a:r>
            <a:endParaRPr lang="en-US" sz="2800" dirty="0"/>
          </a:p>
        </p:txBody>
      </p:sp>
      <p:sp>
        <p:nvSpPr>
          <p:cNvPr id="22" name="Text 20"/>
          <p:cNvSpPr/>
          <p:nvPr/>
        </p:nvSpPr>
        <p:spPr>
          <a:xfrm>
            <a:off x="6172200" y="1828800"/>
            <a:ext cx="2377440" cy="411480"/>
          </a:xfrm>
          <a:prstGeom prst="rect">
            <a:avLst/>
          </a:prstGeom>
          <a:noFill/>
          <a:ln/>
        </p:spPr>
        <p:txBody>
          <a:bodyPr wrap="square" lIns="0" tIns="0" rIns="0" bIns="0" rtlCol="0" anchor="ctr"/>
          <a:lstStyle/>
          <a:p>
            <a:pPr marL="0" indent="0" algn="ctr">
              <a:buNone/>
            </a:pPr>
            <a:r>
              <a:rPr lang="en-US" sz="1400" b="1" dirty="0">
                <a:solidFill>
                  <a:srgbClr val="0D1B2A"/>
                </a:solidFill>
                <a:latin typeface="Calibri" pitchFamily="34" charset="0"/>
                <a:ea typeface="Calibri" pitchFamily="34" charset="-122"/>
                <a:cs typeface="Calibri" pitchFamily="34" charset="-120"/>
              </a:rPr>
              <a:t>Satellite Detection</a:t>
            </a:r>
            <a:endParaRPr lang="en-US" sz="1400" dirty="0"/>
          </a:p>
        </p:txBody>
      </p:sp>
      <p:sp>
        <p:nvSpPr>
          <p:cNvPr id="23" name="Text 21"/>
          <p:cNvSpPr/>
          <p:nvPr/>
        </p:nvSpPr>
        <p:spPr>
          <a:xfrm>
            <a:off x="6199632" y="2286000"/>
            <a:ext cx="2322576" cy="1005840"/>
          </a:xfrm>
          <a:prstGeom prst="rect">
            <a:avLst/>
          </a:prstGeom>
          <a:noFill/>
          <a:ln/>
        </p:spPr>
        <p:txBody>
          <a:bodyPr wrap="square" lIns="0" tIns="0" rIns="0" bIns="0" rtlCol="0" anchor="t"/>
          <a:lstStyle/>
          <a:p>
            <a:r>
              <a:rPr lang="en-US" sz="1400" dirty="0"/>
              <a:t>With this technology, space-based instruments can identify and monitor ash plumes in real time. This capability enables rapid rerouting of aircraft and significantly enhances overall aviation safety.</a:t>
            </a:r>
            <a:endParaRPr lang="en-US" sz="1400" dirty="0">
              <a:effectLst/>
            </a:endParaRPr>
          </a:p>
        </p:txBody>
      </p:sp>
      <p:sp>
        <p:nvSpPr>
          <p:cNvPr id="24" name="Shape 22"/>
          <p:cNvSpPr/>
          <p:nvPr/>
        </p:nvSpPr>
        <p:spPr>
          <a:xfrm>
            <a:off x="0" y="4846320"/>
            <a:ext cx="9144000" cy="297180"/>
          </a:xfrm>
          <a:prstGeom prst="rect">
            <a:avLst/>
          </a:prstGeom>
          <a:solidFill>
            <a:srgbClr val="0D1B2A"/>
          </a:solidFill>
          <a:ln w="12700">
            <a:solidFill>
              <a:srgbClr val="0D1B2A"/>
            </a:solidFill>
            <a:prstDash val="solid"/>
          </a:ln>
        </p:spPr>
        <p:txBody>
          <a:bodyPr/>
          <a:lstStyle/>
          <a:p>
            <a:endParaRPr lang="en-US"/>
          </a:p>
        </p:txBody>
      </p:sp>
      <p:sp>
        <p:nvSpPr>
          <p:cNvPr id="25" name="Text 23"/>
          <p:cNvSpPr/>
          <p:nvPr/>
        </p:nvSpPr>
        <p:spPr>
          <a:xfrm>
            <a:off x="365760" y="4873752"/>
            <a:ext cx="8503920" cy="256032"/>
          </a:xfrm>
          <a:prstGeom prst="rect">
            <a:avLst/>
          </a:prstGeom>
          <a:noFill/>
          <a:ln/>
        </p:spPr>
        <p:txBody>
          <a:bodyPr wrap="square" lIns="0" tIns="0" rIns="0" bIns="0" rtlCol="0" anchor="ctr"/>
          <a:lstStyle/>
          <a:p>
            <a:pPr marL="0" indent="0">
              <a:buNone/>
            </a:pPr>
            <a:r>
              <a:rPr lang="en-US" sz="800" dirty="0">
                <a:solidFill>
                  <a:srgbClr val="AED6F1"/>
                </a:solidFill>
                <a:latin typeface="Calibri" pitchFamily="34" charset="0"/>
                <a:ea typeface="Calibri" pitchFamily="34" charset="-122"/>
                <a:cs typeface="Calibri" pitchFamily="34" charset="-120"/>
              </a:rPr>
              <a:t>Quantifying Optical Properties of Volcanic Ash  |  Scottsdale Symposium</a:t>
            </a:r>
            <a:endParaRPr lang="en-US" sz="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5F0EB"/>
        </a:solidFill>
        <a:effectLst/>
      </p:bgPr>
    </p:bg>
    <p:spTree>
      <p:nvGrpSpPr>
        <p:cNvPr id="1" name=""/>
        <p:cNvGrpSpPr/>
        <p:nvPr/>
      </p:nvGrpSpPr>
      <p:grpSpPr>
        <a:xfrm>
          <a:off x="0" y="0"/>
          <a:ext cx="0" cy="0"/>
          <a:chOff x="0" y="0"/>
          <a:chExt cx="0" cy="0"/>
        </a:xfrm>
      </p:grpSpPr>
      <p:sp>
        <p:nvSpPr>
          <p:cNvPr id="2" name="Shape 0"/>
          <p:cNvSpPr/>
          <p:nvPr/>
        </p:nvSpPr>
        <p:spPr>
          <a:xfrm>
            <a:off x="0" y="0"/>
            <a:ext cx="164592" cy="5143500"/>
          </a:xfrm>
          <a:prstGeom prst="rect">
            <a:avLst/>
          </a:prstGeom>
          <a:solidFill>
            <a:srgbClr val="D35400"/>
          </a:solidFill>
          <a:ln w="12700">
            <a:solidFill>
              <a:srgbClr val="D35400"/>
            </a:solidFill>
            <a:prstDash val="solid"/>
          </a:ln>
        </p:spPr>
        <p:txBody>
          <a:bodyPr/>
          <a:lstStyle/>
          <a:p>
            <a:endParaRPr lang="en-US"/>
          </a:p>
        </p:txBody>
      </p:sp>
      <p:sp>
        <p:nvSpPr>
          <p:cNvPr id="3" name="Shape 1"/>
          <p:cNvSpPr/>
          <p:nvPr/>
        </p:nvSpPr>
        <p:spPr>
          <a:xfrm>
            <a:off x="0" y="0"/>
            <a:ext cx="9144000" cy="914400"/>
          </a:xfrm>
          <a:prstGeom prst="rect">
            <a:avLst/>
          </a:prstGeom>
          <a:solidFill>
            <a:srgbClr val="0D1B2A"/>
          </a:solidFill>
          <a:ln w="12700">
            <a:solidFill>
              <a:srgbClr val="0D1B2A"/>
            </a:solidFill>
            <a:prstDash val="solid"/>
          </a:ln>
        </p:spPr>
        <p:txBody>
          <a:bodyPr/>
          <a:lstStyle/>
          <a:p>
            <a:endParaRPr lang="en-US"/>
          </a:p>
        </p:txBody>
      </p:sp>
      <p:sp>
        <p:nvSpPr>
          <p:cNvPr id="4" name="Text 2"/>
          <p:cNvSpPr/>
          <p:nvPr/>
        </p:nvSpPr>
        <p:spPr>
          <a:xfrm>
            <a:off x="365760" y="45720"/>
            <a:ext cx="2743200" cy="411480"/>
          </a:xfrm>
          <a:prstGeom prst="rect">
            <a:avLst/>
          </a:prstGeom>
          <a:noFill/>
          <a:ln/>
        </p:spPr>
        <p:txBody>
          <a:bodyPr wrap="square" lIns="0" tIns="0" rIns="0" bIns="0" rtlCol="0" anchor="ctr"/>
          <a:lstStyle/>
          <a:p>
            <a:pPr marL="0" indent="0">
              <a:buNone/>
            </a:pPr>
            <a:r>
              <a:rPr lang="en-US" sz="1000" b="1" kern="0" spc="300" dirty="0">
                <a:solidFill>
                  <a:srgbClr val="E67E22"/>
                </a:solidFill>
                <a:latin typeface="Calibri" pitchFamily="34" charset="0"/>
                <a:ea typeface="Calibri" pitchFamily="34" charset="-122"/>
                <a:cs typeface="Calibri" pitchFamily="34" charset="-120"/>
              </a:rPr>
              <a:t>MOTIVATION</a:t>
            </a:r>
            <a:endParaRPr lang="en-US" sz="1000" dirty="0"/>
          </a:p>
        </p:txBody>
      </p:sp>
      <p:sp>
        <p:nvSpPr>
          <p:cNvPr id="5" name="Text 3"/>
          <p:cNvSpPr/>
          <p:nvPr/>
        </p:nvSpPr>
        <p:spPr>
          <a:xfrm>
            <a:off x="365760" y="438912"/>
            <a:ext cx="8503920" cy="384048"/>
          </a:xfrm>
          <a:prstGeom prst="rect">
            <a:avLst/>
          </a:prstGeom>
          <a:noFill/>
          <a:ln/>
        </p:spPr>
        <p:txBody>
          <a:bodyPr wrap="square" lIns="0" tIns="0" rIns="0" bIns="0" rtlCol="0" anchor="ctr"/>
          <a:lstStyle/>
          <a:p>
            <a:pPr marL="0" indent="0">
              <a:buNone/>
            </a:pPr>
            <a:r>
              <a:rPr lang="en-US" sz="2200" b="1" dirty="0">
                <a:solidFill>
                  <a:srgbClr val="FFFFFF"/>
                </a:solidFill>
                <a:latin typeface="Cambria" pitchFamily="34" charset="0"/>
                <a:ea typeface="Cambria" pitchFamily="34" charset="-122"/>
                <a:cs typeface="Cambria" pitchFamily="34" charset="-120"/>
              </a:rPr>
              <a:t>The Variability Problem</a:t>
            </a:r>
            <a:endParaRPr lang="en-US" sz="2200" dirty="0"/>
          </a:p>
        </p:txBody>
      </p:sp>
      <p:sp>
        <p:nvSpPr>
          <p:cNvPr id="6" name="Text 4"/>
          <p:cNvSpPr/>
          <p:nvPr/>
        </p:nvSpPr>
        <p:spPr>
          <a:xfrm>
            <a:off x="365760" y="1143000"/>
            <a:ext cx="4754880" cy="411480"/>
          </a:xfrm>
          <a:prstGeom prst="rect">
            <a:avLst/>
          </a:prstGeom>
          <a:noFill/>
          <a:ln/>
        </p:spPr>
        <p:txBody>
          <a:bodyPr wrap="square" lIns="0" tIns="0" rIns="0" bIns="0" rtlCol="0" anchor="ctr"/>
          <a:lstStyle/>
          <a:p>
            <a:pPr marL="0" indent="0">
              <a:buNone/>
            </a:pPr>
            <a:r>
              <a:rPr lang="en-US" sz="1600" b="1" dirty="0">
                <a:solidFill>
                  <a:srgbClr val="0D1B2A"/>
                </a:solidFill>
                <a:latin typeface="Cambria" pitchFamily="34" charset="0"/>
                <a:ea typeface="Cambria" pitchFamily="34" charset="-122"/>
                <a:cs typeface="Cambria" pitchFamily="34" charset="-120"/>
              </a:rPr>
              <a:t>Why Optical Properties Matter</a:t>
            </a:r>
            <a:endParaRPr lang="en-US" sz="1600" dirty="0"/>
          </a:p>
        </p:txBody>
      </p:sp>
      <p:sp>
        <p:nvSpPr>
          <p:cNvPr id="7" name="Text 5"/>
          <p:cNvSpPr/>
          <p:nvPr/>
        </p:nvSpPr>
        <p:spPr>
          <a:xfrm>
            <a:off x="365760" y="1600200"/>
            <a:ext cx="4754880" cy="2651760"/>
          </a:xfrm>
          <a:prstGeom prst="rect">
            <a:avLst/>
          </a:prstGeom>
          <a:noFill/>
          <a:ln/>
        </p:spPr>
        <p:txBody>
          <a:bodyPr wrap="square" lIns="0" tIns="0" rIns="0" bIns="0" rtlCol="0" anchor="t"/>
          <a:lstStyle/>
          <a:p>
            <a:pPr marL="342900" indent="-342900">
              <a:spcAft>
                <a:spcPts val="600"/>
              </a:spcAft>
              <a:buSzPct val="100000"/>
              <a:buChar char="•"/>
            </a:pPr>
            <a:r>
              <a:rPr lang="en-US" sz="1600" dirty="0">
                <a:solidFill>
                  <a:srgbClr val="1A1A2E"/>
                </a:solidFill>
                <a:latin typeface="Calibri" pitchFamily="34" charset="0"/>
                <a:ea typeface="Calibri" pitchFamily="34" charset="-122"/>
                <a:cs typeface="Calibri" pitchFamily="34" charset="-120"/>
              </a:rPr>
              <a:t>Satellite instruments retrieve ash mass loading from radiance measurements</a:t>
            </a:r>
            <a:endParaRPr lang="en-US" sz="1600" dirty="0"/>
          </a:p>
          <a:p>
            <a:pPr marL="342900" indent="-342900">
              <a:spcAft>
                <a:spcPts val="600"/>
              </a:spcAft>
              <a:buSzPct val="100000"/>
              <a:buChar char="•"/>
            </a:pPr>
            <a:r>
              <a:rPr lang="en-US" sz="1600" dirty="0">
                <a:solidFill>
                  <a:srgbClr val="1A1A2E"/>
                </a:solidFill>
                <a:latin typeface="Calibri" pitchFamily="34" charset="0"/>
                <a:ea typeface="Calibri" pitchFamily="34" charset="-122"/>
                <a:cs typeface="Calibri" pitchFamily="34" charset="-120"/>
              </a:rPr>
              <a:t>Retrievals assume a fixed set of refractive indices for volcanic ash</a:t>
            </a:r>
            <a:endParaRPr lang="en-US" sz="1600" dirty="0"/>
          </a:p>
          <a:p>
            <a:pPr marL="342900" indent="-342900">
              <a:spcAft>
                <a:spcPts val="600"/>
              </a:spcAft>
              <a:buSzPct val="100000"/>
              <a:buChar char="•"/>
            </a:pPr>
            <a:r>
              <a:rPr lang="en-US" sz="1600" dirty="0">
                <a:solidFill>
                  <a:srgbClr val="1A1A2E"/>
                </a:solidFill>
                <a:latin typeface="Calibri" pitchFamily="34" charset="0"/>
                <a:ea typeface="Calibri" pitchFamily="34" charset="-122"/>
                <a:cs typeface="Calibri" pitchFamily="34" charset="-120"/>
              </a:rPr>
              <a:t>Ash composition varies by volcano, eruption style, and particle size</a:t>
            </a:r>
            <a:endParaRPr lang="en-US" sz="1600" dirty="0"/>
          </a:p>
          <a:p>
            <a:pPr marL="342900" indent="-342900">
              <a:spcAft>
                <a:spcPts val="600"/>
              </a:spcAft>
              <a:buSzPct val="100000"/>
              <a:buChar char="•"/>
            </a:pPr>
            <a:r>
              <a:rPr lang="en-US" sz="1600" dirty="0">
                <a:solidFill>
                  <a:srgbClr val="1A1A2E"/>
                </a:solidFill>
                <a:latin typeface="Calibri" pitchFamily="34" charset="0"/>
                <a:ea typeface="Calibri" pitchFamily="34" charset="-122"/>
                <a:cs typeface="Calibri" pitchFamily="34" charset="-120"/>
              </a:rPr>
              <a:t>Using incorrect optical properties leads to large errors in ash concentration</a:t>
            </a:r>
            <a:endParaRPr lang="en-US" sz="1600" dirty="0"/>
          </a:p>
        </p:txBody>
      </p:sp>
      <p:sp>
        <p:nvSpPr>
          <p:cNvPr id="8" name="Shape 6"/>
          <p:cNvSpPr/>
          <p:nvPr/>
        </p:nvSpPr>
        <p:spPr>
          <a:xfrm>
            <a:off x="5394960" y="1097280"/>
            <a:ext cx="3474720" cy="3474720"/>
          </a:xfrm>
          <a:prstGeom prst="rect">
            <a:avLst/>
          </a:prstGeom>
          <a:solidFill>
            <a:srgbClr val="0D1B2A"/>
          </a:solidFill>
          <a:ln w="12700">
            <a:solidFill>
              <a:srgbClr val="0D1B2A"/>
            </a:solidFill>
            <a:prstDash val="solid"/>
          </a:ln>
          <a:effectLst>
            <a:outerShdw blurRad="127000" dist="38100" dir="8100000" algn="bl" rotWithShape="0">
              <a:srgbClr val="000000">
                <a:alpha val="15000"/>
              </a:srgbClr>
            </a:outerShdw>
          </a:effectLst>
        </p:spPr>
        <p:txBody>
          <a:bodyPr/>
          <a:lstStyle/>
          <a:p>
            <a:endParaRPr lang="en-US"/>
          </a:p>
        </p:txBody>
      </p:sp>
      <p:sp>
        <p:nvSpPr>
          <p:cNvPr id="9" name="Shape 7"/>
          <p:cNvSpPr/>
          <p:nvPr/>
        </p:nvSpPr>
        <p:spPr>
          <a:xfrm>
            <a:off x="5394960" y="1097280"/>
            <a:ext cx="3474720" cy="109728"/>
          </a:xfrm>
          <a:prstGeom prst="rect">
            <a:avLst/>
          </a:prstGeom>
          <a:solidFill>
            <a:srgbClr val="E67E22"/>
          </a:solidFill>
          <a:ln w="12700">
            <a:solidFill>
              <a:srgbClr val="E67E22"/>
            </a:solidFill>
            <a:prstDash val="solid"/>
          </a:ln>
        </p:spPr>
        <p:txBody>
          <a:bodyPr/>
          <a:lstStyle/>
          <a:p>
            <a:endParaRPr lang="en-US"/>
          </a:p>
        </p:txBody>
      </p:sp>
      <p:sp>
        <p:nvSpPr>
          <p:cNvPr id="10" name="Text 8"/>
          <p:cNvSpPr/>
          <p:nvPr/>
        </p:nvSpPr>
        <p:spPr>
          <a:xfrm>
            <a:off x="5486400" y="1280160"/>
            <a:ext cx="3291840" cy="365760"/>
          </a:xfrm>
          <a:prstGeom prst="rect">
            <a:avLst/>
          </a:prstGeom>
          <a:noFill/>
          <a:ln/>
        </p:spPr>
        <p:txBody>
          <a:bodyPr wrap="square" lIns="0" tIns="0" rIns="0" bIns="0" rtlCol="0" anchor="ctr"/>
          <a:lstStyle/>
          <a:p>
            <a:pPr marL="0" indent="0" algn="ctr">
              <a:buNone/>
            </a:pPr>
            <a:r>
              <a:rPr lang="en-US" sz="1000" b="1" kern="0" spc="300" dirty="0">
                <a:solidFill>
                  <a:srgbClr val="E67E22"/>
                </a:solidFill>
                <a:latin typeface="Calibri" pitchFamily="34" charset="0"/>
                <a:ea typeface="Calibri" pitchFamily="34" charset="-122"/>
                <a:cs typeface="Calibri" pitchFamily="34" charset="-120"/>
              </a:rPr>
              <a:t>ULTIMATE GOAL</a:t>
            </a:r>
            <a:endParaRPr lang="en-US" sz="1000" dirty="0"/>
          </a:p>
        </p:txBody>
      </p:sp>
      <p:sp>
        <p:nvSpPr>
          <p:cNvPr id="11" name="Text 9"/>
          <p:cNvSpPr/>
          <p:nvPr/>
        </p:nvSpPr>
        <p:spPr>
          <a:xfrm>
            <a:off x="5486400" y="1737360"/>
            <a:ext cx="3291840" cy="1645920"/>
          </a:xfrm>
          <a:prstGeom prst="rect">
            <a:avLst/>
          </a:prstGeom>
          <a:noFill/>
          <a:ln/>
        </p:spPr>
        <p:txBody>
          <a:bodyPr wrap="square" lIns="0" tIns="0" rIns="0" bIns="0" rtlCol="0" anchor="ctr"/>
          <a:lstStyle/>
          <a:p>
            <a:pPr marL="0" indent="0" algn="ctr">
              <a:buNone/>
            </a:pPr>
            <a:r>
              <a:rPr lang="en-US" sz="2000" b="1" dirty="0">
                <a:solidFill>
                  <a:srgbClr val="FFFFFF"/>
                </a:solidFill>
                <a:latin typeface="Cambria" pitchFamily="34" charset="0"/>
                <a:ea typeface="Cambria" pitchFamily="34" charset="-122"/>
                <a:cs typeface="Cambria" pitchFamily="34" charset="-120"/>
              </a:rPr>
              <a:t>Quantify optical</a:t>
            </a:r>
            <a:endParaRPr lang="en-US" sz="2000" dirty="0"/>
          </a:p>
          <a:p>
            <a:pPr marL="0" indent="0" algn="ctr">
              <a:buNone/>
            </a:pPr>
            <a:r>
              <a:rPr lang="en-US" sz="2000" b="1" dirty="0">
                <a:solidFill>
                  <a:srgbClr val="FFFFFF"/>
                </a:solidFill>
                <a:latin typeface="Cambria" pitchFamily="34" charset="0"/>
                <a:ea typeface="Cambria" pitchFamily="34" charset="-122"/>
                <a:cs typeface="Cambria" pitchFamily="34" charset="-120"/>
              </a:rPr>
              <a:t>properties for</a:t>
            </a:r>
            <a:endParaRPr lang="en-US" sz="2000" dirty="0"/>
          </a:p>
          <a:p>
            <a:pPr marL="0" indent="0" algn="ctr">
              <a:buNone/>
            </a:pPr>
            <a:r>
              <a:rPr lang="en-US" sz="2000" b="1" dirty="0">
                <a:solidFill>
                  <a:srgbClr val="FFFFFF"/>
                </a:solidFill>
                <a:latin typeface="Cambria" pitchFamily="34" charset="0"/>
                <a:ea typeface="Cambria" pitchFamily="34" charset="-122"/>
                <a:cs typeface="Cambria" pitchFamily="34" charset="-120"/>
              </a:rPr>
              <a:t>various types of</a:t>
            </a:r>
            <a:endParaRPr lang="en-US" sz="2000" dirty="0"/>
          </a:p>
          <a:p>
            <a:pPr marL="0" indent="0" algn="ctr">
              <a:buNone/>
            </a:pPr>
            <a:r>
              <a:rPr lang="en-US" sz="2000" b="1" dirty="0">
                <a:solidFill>
                  <a:srgbClr val="FFFFFF"/>
                </a:solidFill>
                <a:latin typeface="Cambria" pitchFamily="34" charset="0"/>
                <a:ea typeface="Cambria" pitchFamily="34" charset="-122"/>
                <a:cs typeface="Cambria" pitchFamily="34" charset="-120"/>
              </a:rPr>
              <a:t>volcanic ash</a:t>
            </a:r>
            <a:endParaRPr lang="en-US" sz="2000" dirty="0"/>
          </a:p>
        </p:txBody>
      </p:sp>
      <p:sp>
        <p:nvSpPr>
          <p:cNvPr id="12" name="Text 10"/>
          <p:cNvSpPr/>
          <p:nvPr/>
        </p:nvSpPr>
        <p:spPr>
          <a:xfrm>
            <a:off x="5577840" y="3383280"/>
            <a:ext cx="3200400" cy="914400"/>
          </a:xfrm>
          <a:prstGeom prst="rect">
            <a:avLst/>
          </a:prstGeom>
          <a:noFill/>
          <a:ln/>
        </p:spPr>
        <p:txBody>
          <a:bodyPr wrap="square" lIns="0" tIns="0" rIns="0" bIns="0" rtlCol="0" anchor="ctr"/>
          <a:lstStyle/>
          <a:p>
            <a:pPr marL="0" indent="0" algn="ctr">
              <a:buNone/>
            </a:pPr>
            <a:r>
              <a:rPr lang="en-US" sz="1200" dirty="0">
                <a:solidFill>
                  <a:srgbClr val="AED6F1"/>
                </a:solidFill>
                <a:latin typeface="Calibri" pitchFamily="34" charset="0"/>
                <a:ea typeface="Calibri" pitchFamily="34" charset="-122"/>
                <a:cs typeface="Calibri" pitchFamily="34" charset="-120"/>
              </a:rPr>
              <a:t>→ Enable more accurate</a:t>
            </a:r>
            <a:endParaRPr lang="en-US" sz="1200" dirty="0"/>
          </a:p>
          <a:p>
            <a:pPr marL="0" indent="0" algn="ctr">
              <a:buNone/>
            </a:pPr>
            <a:r>
              <a:rPr lang="en-US" sz="1200" dirty="0">
                <a:solidFill>
                  <a:srgbClr val="AED6F1"/>
                </a:solidFill>
                <a:latin typeface="Calibri" pitchFamily="34" charset="0"/>
                <a:ea typeface="Calibri" pitchFamily="34" charset="-122"/>
                <a:cs typeface="Calibri" pitchFamily="34" charset="-120"/>
              </a:rPr>
              <a:t>satellite retrievals</a:t>
            </a:r>
            <a:endParaRPr lang="en-US" sz="1200" dirty="0"/>
          </a:p>
          <a:p>
            <a:pPr marL="0" indent="0" algn="ctr">
              <a:buNone/>
            </a:pPr>
            <a:r>
              <a:rPr lang="en-US" sz="1200" dirty="0">
                <a:solidFill>
                  <a:srgbClr val="AED6F1"/>
                </a:solidFill>
                <a:latin typeface="Calibri" pitchFamily="34" charset="0"/>
                <a:ea typeface="Calibri" pitchFamily="34" charset="-122"/>
                <a:cs typeface="Calibri" pitchFamily="34" charset="-120"/>
              </a:rPr>
              <a:t>of ash concentration</a:t>
            </a:r>
            <a:endParaRPr lang="en-US" sz="1200" dirty="0"/>
          </a:p>
        </p:txBody>
      </p:sp>
      <p:sp>
        <p:nvSpPr>
          <p:cNvPr id="13" name="Shape 11"/>
          <p:cNvSpPr/>
          <p:nvPr/>
        </p:nvSpPr>
        <p:spPr>
          <a:xfrm>
            <a:off x="0" y="4846320"/>
            <a:ext cx="9144000" cy="297180"/>
          </a:xfrm>
          <a:prstGeom prst="rect">
            <a:avLst/>
          </a:prstGeom>
          <a:solidFill>
            <a:srgbClr val="0D1B2A"/>
          </a:solidFill>
          <a:ln w="12700">
            <a:solidFill>
              <a:srgbClr val="0D1B2A"/>
            </a:solidFill>
            <a:prstDash val="solid"/>
          </a:ln>
        </p:spPr>
        <p:txBody>
          <a:bodyPr/>
          <a:lstStyle/>
          <a:p>
            <a:endParaRPr lang="en-US"/>
          </a:p>
        </p:txBody>
      </p:sp>
      <p:sp>
        <p:nvSpPr>
          <p:cNvPr id="14" name="Text 12"/>
          <p:cNvSpPr/>
          <p:nvPr/>
        </p:nvSpPr>
        <p:spPr>
          <a:xfrm>
            <a:off x="365760" y="4873752"/>
            <a:ext cx="8503920" cy="256032"/>
          </a:xfrm>
          <a:prstGeom prst="rect">
            <a:avLst/>
          </a:prstGeom>
          <a:noFill/>
          <a:ln/>
        </p:spPr>
        <p:txBody>
          <a:bodyPr wrap="square" lIns="0" tIns="0" rIns="0" bIns="0" rtlCol="0" anchor="ctr"/>
          <a:lstStyle/>
          <a:p>
            <a:pPr marL="0" indent="0">
              <a:buNone/>
            </a:pPr>
            <a:r>
              <a:rPr lang="en-US" sz="800" dirty="0">
                <a:solidFill>
                  <a:srgbClr val="AED6F1"/>
                </a:solidFill>
                <a:latin typeface="Calibri" pitchFamily="34" charset="0"/>
                <a:ea typeface="Calibri" pitchFamily="34" charset="-122"/>
                <a:cs typeface="Calibri" pitchFamily="34" charset="-120"/>
              </a:rPr>
              <a:t>Quantifying Optical Properties of Volcanic Ash  |  Scottsdale Symposium</a:t>
            </a:r>
            <a:endParaRPr lang="en-US" sz="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5F0EB"/>
        </a:solidFill>
        <a:effectLst/>
      </p:bgPr>
    </p:bg>
    <p:spTree>
      <p:nvGrpSpPr>
        <p:cNvPr id="1" name=""/>
        <p:cNvGrpSpPr/>
        <p:nvPr/>
      </p:nvGrpSpPr>
      <p:grpSpPr>
        <a:xfrm>
          <a:off x="0" y="0"/>
          <a:ext cx="0" cy="0"/>
          <a:chOff x="0" y="0"/>
          <a:chExt cx="0" cy="0"/>
        </a:xfrm>
      </p:grpSpPr>
      <p:sp>
        <p:nvSpPr>
          <p:cNvPr id="2" name="Shape 0"/>
          <p:cNvSpPr/>
          <p:nvPr/>
        </p:nvSpPr>
        <p:spPr>
          <a:xfrm>
            <a:off x="0" y="0"/>
            <a:ext cx="164592" cy="5143500"/>
          </a:xfrm>
          <a:prstGeom prst="rect">
            <a:avLst/>
          </a:prstGeom>
          <a:solidFill>
            <a:srgbClr val="D35400"/>
          </a:solidFill>
          <a:ln w="12700">
            <a:solidFill>
              <a:srgbClr val="D35400"/>
            </a:solidFill>
            <a:prstDash val="solid"/>
          </a:ln>
        </p:spPr>
        <p:txBody>
          <a:bodyPr/>
          <a:lstStyle/>
          <a:p>
            <a:endParaRPr lang="en-US"/>
          </a:p>
        </p:txBody>
      </p:sp>
      <p:sp>
        <p:nvSpPr>
          <p:cNvPr id="3" name="Shape 1"/>
          <p:cNvSpPr/>
          <p:nvPr/>
        </p:nvSpPr>
        <p:spPr>
          <a:xfrm>
            <a:off x="0" y="0"/>
            <a:ext cx="9144000" cy="914400"/>
          </a:xfrm>
          <a:prstGeom prst="rect">
            <a:avLst/>
          </a:prstGeom>
          <a:solidFill>
            <a:srgbClr val="0D1B2A"/>
          </a:solidFill>
          <a:ln w="12700">
            <a:solidFill>
              <a:srgbClr val="0D1B2A"/>
            </a:solidFill>
            <a:prstDash val="solid"/>
          </a:ln>
        </p:spPr>
        <p:txBody>
          <a:bodyPr/>
          <a:lstStyle/>
          <a:p>
            <a:endParaRPr lang="en-US"/>
          </a:p>
        </p:txBody>
      </p:sp>
      <p:sp>
        <p:nvSpPr>
          <p:cNvPr id="4" name="Text 2"/>
          <p:cNvSpPr/>
          <p:nvPr/>
        </p:nvSpPr>
        <p:spPr>
          <a:xfrm>
            <a:off x="365760" y="73152"/>
            <a:ext cx="3657600" cy="347472"/>
          </a:xfrm>
          <a:prstGeom prst="rect">
            <a:avLst/>
          </a:prstGeom>
          <a:noFill/>
          <a:ln/>
        </p:spPr>
        <p:txBody>
          <a:bodyPr wrap="square" lIns="0" tIns="0" rIns="0" bIns="0" rtlCol="0" anchor="ctr"/>
          <a:lstStyle/>
          <a:p>
            <a:pPr marL="0" indent="0">
              <a:buNone/>
            </a:pPr>
            <a:r>
              <a:rPr lang="en-US" sz="1000" b="1" kern="0" spc="300" dirty="0">
                <a:solidFill>
                  <a:srgbClr val="E67E22"/>
                </a:solidFill>
                <a:latin typeface="Calibri" pitchFamily="34" charset="0"/>
                <a:ea typeface="Calibri" pitchFamily="34" charset="-122"/>
                <a:cs typeface="Calibri" pitchFamily="34" charset="-120"/>
              </a:rPr>
              <a:t>METHODOLOGY</a:t>
            </a:r>
            <a:endParaRPr lang="en-US" sz="1000" dirty="0"/>
          </a:p>
        </p:txBody>
      </p:sp>
      <p:sp>
        <p:nvSpPr>
          <p:cNvPr id="5" name="Text 3"/>
          <p:cNvSpPr/>
          <p:nvPr/>
        </p:nvSpPr>
        <p:spPr>
          <a:xfrm>
            <a:off x="365760" y="457200"/>
            <a:ext cx="8503920" cy="365760"/>
          </a:xfrm>
          <a:prstGeom prst="rect">
            <a:avLst/>
          </a:prstGeom>
          <a:noFill/>
          <a:ln/>
        </p:spPr>
        <p:txBody>
          <a:bodyPr wrap="square" lIns="0" tIns="0" rIns="0" bIns="0" rtlCol="0" anchor="ctr"/>
          <a:lstStyle/>
          <a:p>
            <a:pPr marL="0" indent="0">
              <a:buNone/>
            </a:pPr>
            <a:r>
              <a:rPr lang="en-US" sz="2000" b="1" dirty="0">
                <a:solidFill>
                  <a:srgbClr val="FFFFFF"/>
                </a:solidFill>
                <a:latin typeface="Cambria" pitchFamily="34" charset="0"/>
                <a:ea typeface="Cambria" pitchFamily="34" charset="-122"/>
                <a:cs typeface="Cambria" pitchFamily="34" charset="-120"/>
              </a:rPr>
              <a:t>Developing a Repeatable Measurement Method</a:t>
            </a:r>
            <a:endParaRPr lang="en-US" sz="2000" dirty="0"/>
          </a:p>
        </p:txBody>
      </p:sp>
      <p:sp>
        <p:nvSpPr>
          <p:cNvPr id="6" name="Shape 4"/>
          <p:cNvSpPr/>
          <p:nvPr/>
        </p:nvSpPr>
        <p:spPr>
          <a:xfrm>
            <a:off x="320040" y="1005840"/>
            <a:ext cx="8503920" cy="548640"/>
          </a:xfrm>
          <a:prstGeom prst="rect">
            <a:avLst/>
          </a:prstGeom>
          <a:solidFill>
            <a:srgbClr val="EBF5FB"/>
          </a:solidFill>
          <a:ln w="19050">
            <a:solidFill>
              <a:srgbClr val="1B4F72"/>
            </a:solidFill>
            <a:prstDash val="solid"/>
          </a:ln>
        </p:spPr>
        <p:txBody>
          <a:bodyPr/>
          <a:lstStyle/>
          <a:p>
            <a:endParaRPr lang="en-US"/>
          </a:p>
        </p:txBody>
      </p:sp>
      <p:sp>
        <p:nvSpPr>
          <p:cNvPr id="7" name="Text 5"/>
          <p:cNvSpPr/>
          <p:nvPr/>
        </p:nvSpPr>
        <p:spPr>
          <a:xfrm>
            <a:off x="457200" y="1033272"/>
            <a:ext cx="8229600" cy="493776"/>
          </a:xfrm>
          <a:prstGeom prst="rect">
            <a:avLst/>
          </a:prstGeom>
          <a:noFill/>
          <a:ln/>
        </p:spPr>
        <p:txBody>
          <a:bodyPr wrap="square" lIns="0" tIns="0" rIns="0" bIns="0" rtlCol="0" anchor="ctr"/>
          <a:lstStyle/>
          <a:p>
            <a:pPr marL="0" indent="0">
              <a:buNone/>
            </a:pPr>
            <a:r>
              <a:rPr lang="en-US" sz="1200" b="1" dirty="0">
                <a:solidFill>
                  <a:srgbClr val="0D1B2A"/>
                </a:solidFill>
                <a:latin typeface="Calibri" pitchFamily="34" charset="0"/>
                <a:ea typeface="Calibri" pitchFamily="34" charset="-122"/>
                <a:cs typeface="Calibri" pitchFamily="34" charset="-120"/>
              </a:rPr>
              <a:t>Goal: Develop a consistent, repeatable method to measure IR optical properties of volcanic ash</a:t>
            </a:r>
            <a:endParaRPr lang="en-US" sz="1200" dirty="0"/>
          </a:p>
        </p:txBody>
      </p:sp>
      <p:sp>
        <p:nvSpPr>
          <p:cNvPr id="8" name="Shape 6"/>
          <p:cNvSpPr/>
          <p:nvPr/>
        </p:nvSpPr>
        <p:spPr>
          <a:xfrm>
            <a:off x="374904" y="1691640"/>
            <a:ext cx="2606040" cy="3017520"/>
          </a:xfrm>
          <a:prstGeom prst="rect">
            <a:avLst/>
          </a:prstGeom>
          <a:solidFill>
            <a:srgbClr val="FFFFFF"/>
          </a:solidFill>
          <a:ln w="12700">
            <a:solidFill>
              <a:srgbClr val="CCCCCC"/>
            </a:solidFill>
            <a:prstDash val="solid"/>
          </a:ln>
          <a:effectLst>
            <a:outerShdw blurRad="101600" dist="38100" dir="8100000" algn="bl" rotWithShape="0">
              <a:srgbClr val="000000">
                <a:alpha val="10000"/>
              </a:srgbClr>
            </a:outerShdw>
          </a:effectLst>
        </p:spPr>
        <p:txBody>
          <a:bodyPr/>
          <a:lstStyle/>
          <a:p>
            <a:endParaRPr lang="en-US" dirty="0"/>
          </a:p>
        </p:txBody>
      </p:sp>
      <p:sp>
        <p:nvSpPr>
          <p:cNvPr id="9" name="Shape 7"/>
          <p:cNvSpPr/>
          <p:nvPr/>
        </p:nvSpPr>
        <p:spPr>
          <a:xfrm>
            <a:off x="384048" y="1719072"/>
            <a:ext cx="2606040" cy="658368"/>
          </a:xfrm>
          <a:prstGeom prst="rect">
            <a:avLst/>
          </a:prstGeom>
          <a:solidFill>
            <a:srgbClr val="0D1B2A"/>
          </a:solidFill>
          <a:ln w="12700">
            <a:solidFill>
              <a:srgbClr val="0D1B2A"/>
            </a:solidFill>
            <a:prstDash val="solid"/>
          </a:ln>
        </p:spPr>
        <p:txBody>
          <a:bodyPr/>
          <a:lstStyle/>
          <a:p>
            <a:endParaRPr lang="en-US"/>
          </a:p>
        </p:txBody>
      </p:sp>
      <p:sp>
        <p:nvSpPr>
          <p:cNvPr id="10" name="Text 8"/>
          <p:cNvSpPr/>
          <p:nvPr/>
        </p:nvSpPr>
        <p:spPr>
          <a:xfrm>
            <a:off x="493776" y="1810512"/>
            <a:ext cx="594360" cy="475488"/>
          </a:xfrm>
          <a:prstGeom prst="rect">
            <a:avLst/>
          </a:prstGeom>
          <a:noFill/>
          <a:ln/>
        </p:spPr>
        <p:txBody>
          <a:bodyPr wrap="square" lIns="0" tIns="0" rIns="0" bIns="0" rtlCol="0" anchor="ctr"/>
          <a:lstStyle/>
          <a:p>
            <a:pPr marL="0" indent="0" algn="l">
              <a:buNone/>
            </a:pPr>
            <a:r>
              <a:rPr lang="en-US" sz="2400" b="1" dirty="0">
                <a:solidFill>
                  <a:srgbClr val="E67E22"/>
                </a:solidFill>
                <a:latin typeface="Cambria" pitchFamily="34" charset="0"/>
                <a:ea typeface="Cambria" pitchFamily="34" charset="-122"/>
                <a:cs typeface="Cambria" pitchFamily="34" charset="-120"/>
              </a:rPr>
              <a:t>01</a:t>
            </a:r>
            <a:endParaRPr lang="en-US" sz="2400" dirty="0"/>
          </a:p>
        </p:txBody>
      </p:sp>
      <p:sp>
        <p:nvSpPr>
          <p:cNvPr id="11" name="Shape 9"/>
          <p:cNvSpPr/>
          <p:nvPr/>
        </p:nvSpPr>
        <p:spPr>
          <a:xfrm>
            <a:off x="1042416" y="1847088"/>
            <a:ext cx="36576" cy="402336"/>
          </a:xfrm>
          <a:prstGeom prst="rect">
            <a:avLst/>
          </a:prstGeom>
          <a:solidFill>
            <a:srgbClr val="D35400"/>
          </a:solidFill>
          <a:ln w="12700">
            <a:solidFill>
              <a:srgbClr val="D35400"/>
            </a:solidFill>
            <a:prstDash val="solid"/>
          </a:ln>
        </p:spPr>
        <p:txBody>
          <a:bodyPr/>
          <a:lstStyle/>
          <a:p>
            <a:endParaRPr lang="en-US"/>
          </a:p>
        </p:txBody>
      </p:sp>
      <p:sp>
        <p:nvSpPr>
          <p:cNvPr id="12" name="Text 10"/>
          <p:cNvSpPr/>
          <p:nvPr/>
        </p:nvSpPr>
        <p:spPr>
          <a:xfrm>
            <a:off x="1133856" y="1810512"/>
            <a:ext cx="1737360" cy="475488"/>
          </a:xfrm>
          <a:prstGeom prst="rect">
            <a:avLst/>
          </a:prstGeom>
          <a:noFill/>
          <a:ln/>
        </p:spPr>
        <p:txBody>
          <a:bodyPr wrap="square" lIns="0" tIns="0" rIns="0" bIns="0" rtlCol="0" anchor="ctr"/>
          <a:lstStyle/>
          <a:p>
            <a:pPr marL="0" indent="0">
              <a:buNone/>
            </a:pPr>
            <a:r>
              <a:rPr lang="en-US" sz="1200" b="1" dirty="0">
                <a:solidFill>
                  <a:srgbClr val="FFFFFF"/>
                </a:solidFill>
                <a:latin typeface="Calibri" pitchFamily="34" charset="0"/>
                <a:ea typeface="Calibri" pitchFamily="34" charset="-122"/>
                <a:cs typeface="Calibri" pitchFamily="34" charset="-120"/>
              </a:rPr>
              <a:t>Prepare KBr Pellet</a:t>
            </a:r>
            <a:endParaRPr lang="en-US" sz="1200" dirty="0"/>
          </a:p>
        </p:txBody>
      </p:sp>
      <p:sp>
        <p:nvSpPr>
          <p:cNvPr id="13" name="Text 11"/>
          <p:cNvSpPr/>
          <p:nvPr/>
        </p:nvSpPr>
        <p:spPr>
          <a:xfrm>
            <a:off x="576072" y="2414016"/>
            <a:ext cx="2258568" cy="2103120"/>
          </a:xfrm>
          <a:prstGeom prst="rect">
            <a:avLst/>
          </a:prstGeom>
          <a:noFill/>
          <a:ln/>
        </p:spPr>
        <p:txBody>
          <a:bodyPr wrap="square" lIns="0" tIns="0" rIns="0" bIns="0" rtlCol="0" anchor="t"/>
          <a:lstStyle/>
          <a:p>
            <a:r>
              <a:rPr lang="en-US" sz="1200" dirty="0"/>
              <a:t>Step 1: Weigh 0.4g of KBr powder</a:t>
            </a:r>
          </a:p>
          <a:p>
            <a:r>
              <a:rPr lang="en-US" sz="1200" dirty="0"/>
              <a:t>Step 2: Using a mortar and pestle, </a:t>
            </a:r>
          </a:p>
          <a:p>
            <a:r>
              <a:rPr lang="en-US" sz="1200" dirty="0"/>
              <a:t>             grind KBr powder until a    </a:t>
            </a:r>
          </a:p>
          <a:p>
            <a:r>
              <a:rPr lang="en-US" sz="1200" dirty="0"/>
              <a:t>             homogeneous consistency </a:t>
            </a:r>
          </a:p>
          <a:p>
            <a:r>
              <a:rPr lang="en-US" sz="1200" dirty="0"/>
              <a:t>             is achieved.</a:t>
            </a:r>
          </a:p>
          <a:p>
            <a:r>
              <a:rPr lang="en-US" sz="1200" dirty="0"/>
              <a:t>Step 3: Prepare the pellet die and </a:t>
            </a:r>
          </a:p>
          <a:p>
            <a:r>
              <a:rPr lang="en-US" sz="1200" dirty="0"/>
              <a:t>             transfer the KBr powder </a:t>
            </a:r>
          </a:p>
          <a:p>
            <a:r>
              <a:rPr lang="en-US" sz="1200" dirty="0"/>
              <a:t>             into it.</a:t>
            </a:r>
          </a:p>
          <a:p>
            <a:r>
              <a:rPr lang="en-US" sz="1200" dirty="0"/>
              <a:t>Step 4: Load the die into a press and </a:t>
            </a:r>
          </a:p>
          <a:p>
            <a:r>
              <a:rPr lang="en-US" sz="1200" dirty="0"/>
              <a:t>             pressurize to 100bar</a:t>
            </a:r>
          </a:p>
          <a:p>
            <a:r>
              <a:rPr lang="en-US" sz="1200" dirty="0"/>
              <a:t>Step 5: Gently remove the formed </a:t>
            </a:r>
          </a:p>
          <a:p>
            <a:r>
              <a:rPr lang="en-US" sz="1200" dirty="0"/>
              <a:t>             pellet from the die.</a:t>
            </a:r>
          </a:p>
          <a:p>
            <a:pPr marL="0" indent="0">
              <a:buNone/>
            </a:pPr>
            <a:endParaRPr lang="en-US" sz="1200" dirty="0"/>
          </a:p>
        </p:txBody>
      </p:sp>
      <p:sp>
        <p:nvSpPr>
          <p:cNvPr id="14" name="Shape 12"/>
          <p:cNvSpPr/>
          <p:nvPr/>
        </p:nvSpPr>
        <p:spPr>
          <a:xfrm>
            <a:off x="3017520" y="3090672"/>
            <a:ext cx="201168" cy="73152"/>
          </a:xfrm>
          <a:prstGeom prst="rect">
            <a:avLst/>
          </a:prstGeom>
          <a:solidFill>
            <a:srgbClr val="D35400"/>
          </a:solidFill>
          <a:ln w="12700">
            <a:solidFill>
              <a:srgbClr val="D35400"/>
            </a:solidFill>
            <a:prstDash val="solid"/>
          </a:ln>
        </p:spPr>
        <p:txBody>
          <a:bodyPr/>
          <a:lstStyle/>
          <a:p>
            <a:endParaRPr lang="en-US"/>
          </a:p>
        </p:txBody>
      </p:sp>
      <p:sp>
        <p:nvSpPr>
          <p:cNvPr id="15" name="Shape 13"/>
          <p:cNvSpPr/>
          <p:nvPr/>
        </p:nvSpPr>
        <p:spPr>
          <a:xfrm>
            <a:off x="3200400" y="3017520"/>
            <a:ext cx="54864" cy="219456"/>
          </a:xfrm>
          <a:prstGeom prst="rect">
            <a:avLst/>
          </a:prstGeom>
          <a:solidFill>
            <a:srgbClr val="D35400"/>
          </a:solidFill>
          <a:ln w="12700">
            <a:solidFill>
              <a:srgbClr val="D35400"/>
            </a:solidFill>
            <a:prstDash val="solid"/>
          </a:ln>
        </p:spPr>
        <p:txBody>
          <a:bodyPr/>
          <a:lstStyle/>
          <a:p>
            <a:endParaRPr lang="en-US"/>
          </a:p>
        </p:txBody>
      </p:sp>
      <p:sp>
        <p:nvSpPr>
          <p:cNvPr id="16" name="Shape 14"/>
          <p:cNvSpPr/>
          <p:nvPr/>
        </p:nvSpPr>
        <p:spPr>
          <a:xfrm>
            <a:off x="3246120" y="1719072"/>
            <a:ext cx="2606040" cy="3017520"/>
          </a:xfrm>
          <a:prstGeom prst="rect">
            <a:avLst/>
          </a:prstGeom>
          <a:solidFill>
            <a:srgbClr val="FFFFFF"/>
          </a:solidFill>
          <a:ln w="12700">
            <a:solidFill>
              <a:srgbClr val="CCCCCC"/>
            </a:solidFill>
            <a:prstDash val="solid"/>
          </a:ln>
          <a:effectLst>
            <a:outerShdw blurRad="101600" dist="38100" dir="8100000" algn="bl" rotWithShape="0">
              <a:srgbClr val="000000">
                <a:alpha val="10000"/>
              </a:srgbClr>
            </a:outerShdw>
          </a:effectLst>
        </p:spPr>
        <p:txBody>
          <a:bodyPr/>
          <a:lstStyle/>
          <a:p>
            <a:endParaRPr lang="en-US"/>
          </a:p>
        </p:txBody>
      </p:sp>
      <p:sp>
        <p:nvSpPr>
          <p:cNvPr id="17" name="Shape 15"/>
          <p:cNvSpPr/>
          <p:nvPr/>
        </p:nvSpPr>
        <p:spPr>
          <a:xfrm>
            <a:off x="3246120" y="1719072"/>
            <a:ext cx="2606040" cy="658368"/>
          </a:xfrm>
          <a:prstGeom prst="rect">
            <a:avLst/>
          </a:prstGeom>
          <a:solidFill>
            <a:srgbClr val="0D1B2A"/>
          </a:solidFill>
          <a:ln w="12700">
            <a:solidFill>
              <a:srgbClr val="0D1B2A"/>
            </a:solidFill>
            <a:prstDash val="solid"/>
          </a:ln>
        </p:spPr>
        <p:txBody>
          <a:bodyPr/>
          <a:lstStyle/>
          <a:p>
            <a:endParaRPr lang="en-US"/>
          </a:p>
        </p:txBody>
      </p:sp>
      <p:sp>
        <p:nvSpPr>
          <p:cNvPr id="18" name="Text 16"/>
          <p:cNvSpPr/>
          <p:nvPr/>
        </p:nvSpPr>
        <p:spPr>
          <a:xfrm>
            <a:off x="3355848" y="1810512"/>
            <a:ext cx="594360" cy="475488"/>
          </a:xfrm>
          <a:prstGeom prst="rect">
            <a:avLst/>
          </a:prstGeom>
          <a:noFill/>
          <a:ln/>
        </p:spPr>
        <p:txBody>
          <a:bodyPr wrap="square" lIns="0" tIns="0" rIns="0" bIns="0" rtlCol="0" anchor="ctr"/>
          <a:lstStyle/>
          <a:p>
            <a:pPr marL="0" indent="0" algn="l">
              <a:buNone/>
            </a:pPr>
            <a:r>
              <a:rPr lang="en-US" sz="2400" b="1" dirty="0">
                <a:solidFill>
                  <a:srgbClr val="E67E22"/>
                </a:solidFill>
                <a:latin typeface="Cambria" pitchFamily="34" charset="0"/>
                <a:ea typeface="Cambria" pitchFamily="34" charset="-122"/>
                <a:cs typeface="Cambria" pitchFamily="34" charset="-120"/>
              </a:rPr>
              <a:t>02</a:t>
            </a:r>
            <a:endParaRPr lang="en-US" sz="2400" dirty="0"/>
          </a:p>
        </p:txBody>
      </p:sp>
      <p:sp>
        <p:nvSpPr>
          <p:cNvPr id="19" name="Shape 17"/>
          <p:cNvSpPr/>
          <p:nvPr/>
        </p:nvSpPr>
        <p:spPr>
          <a:xfrm>
            <a:off x="3904488" y="1847088"/>
            <a:ext cx="36576" cy="402336"/>
          </a:xfrm>
          <a:prstGeom prst="rect">
            <a:avLst/>
          </a:prstGeom>
          <a:solidFill>
            <a:srgbClr val="D35400"/>
          </a:solidFill>
          <a:ln w="12700">
            <a:solidFill>
              <a:srgbClr val="D35400"/>
            </a:solidFill>
            <a:prstDash val="solid"/>
          </a:ln>
        </p:spPr>
        <p:txBody>
          <a:bodyPr/>
          <a:lstStyle/>
          <a:p>
            <a:endParaRPr lang="en-US"/>
          </a:p>
        </p:txBody>
      </p:sp>
      <p:sp>
        <p:nvSpPr>
          <p:cNvPr id="20" name="Text 18"/>
          <p:cNvSpPr/>
          <p:nvPr/>
        </p:nvSpPr>
        <p:spPr>
          <a:xfrm>
            <a:off x="3995928" y="1810512"/>
            <a:ext cx="1737360" cy="475488"/>
          </a:xfrm>
          <a:prstGeom prst="rect">
            <a:avLst/>
          </a:prstGeom>
          <a:noFill/>
          <a:ln/>
        </p:spPr>
        <p:txBody>
          <a:bodyPr wrap="square" lIns="0" tIns="0" rIns="0" bIns="0" rtlCol="0" anchor="ctr"/>
          <a:lstStyle/>
          <a:p>
            <a:pPr marL="0" indent="0">
              <a:buNone/>
            </a:pPr>
            <a:r>
              <a:rPr lang="en-US" sz="1200" b="1" dirty="0">
                <a:solidFill>
                  <a:srgbClr val="FFFFFF"/>
                </a:solidFill>
                <a:latin typeface="Calibri" pitchFamily="34" charset="0"/>
                <a:ea typeface="Calibri" pitchFamily="34" charset="-122"/>
                <a:cs typeface="Calibri" pitchFamily="34" charset="-120"/>
              </a:rPr>
              <a:t>Measure Transmittance</a:t>
            </a:r>
            <a:endParaRPr lang="en-US" sz="1200" dirty="0"/>
          </a:p>
        </p:txBody>
      </p:sp>
      <p:sp>
        <p:nvSpPr>
          <p:cNvPr id="21" name="Text 19"/>
          <p:cNvSpPr/>
          <p:nvPr/>
        </p:nvSpPr>
        <p:spPr>
          <a:xfrm>
            <a:off x="3429000" y="2523744"/>
            <a:ext cx="2258568" cy="2103120"/>
          </a:xfrm>
          <a:prstGeom prst="rect">
            <a:avLst/>
          </a:prstGeom>
          <a:noFill/>
          <a:ln/>
        </p:spPr>
        <p:txBody>
          <a:bodyPr wrap="square" lIns="0" tIns="0" rIns="0" bIns="0" rtlCol="0" anchor="t"/>
          <a:lstStyle/>
          <a:p>
            <a:pPr marL="0" indent="0">
              <a:buNone/>
            </a:pPr>
            <a:r>
              <a:rPr lang="en-US" sz="1400" dirty="0">
                <a:solidFill>
                  <a:srgbClr val="333333"/>
                </a:solidFill>
                <a:latin typeface="Calibri" pitchFamily="34" charset="0"/>
                <a:ea typeface="Calibri" pitchFamily="34" charset="-122"/>
                <a:cs typeface="Calibri" pitchFamily="34" charset="-120"/>
              </a:rPr>
              <a:t>Place pellet in FTIR spectrometer. Measure spectral transmittance from 400–4000 cm⁻¹ (mid-IR).</a:t>
            </a:r>
            <a:endParaRPr lang="en-US" sz="1400" dirty="0"/>
          </a:p>
        </p:txBody>
      </p:sp>
      <p:sp>
        <p:nvSpPr>
          <p:cNvPr id="22" name="Shape 20"/>
          <p:cNvSpPr/>
          <p:nvPr/>
        </p:nvSpPr>
        <p:spPr>
          <a:xfrm>
            <a:off x="5879592" y="3090672"/>
            <a:ext cx="201168" cy="73152"/>
          </a:xfrm>
          <a:prstGeom prst="rect">
            <a:avLst/>
          </a:prstGeom>
          <a:solidFill>
            <a:srgbClr val="D35400"/>
          </a:solidFill>
          <a:ln w="12700">
            <a:solidFill>
              <a:srgbClr val="D35400"/>
            </a:solidFill>
            <a:prstDash val="solid"/>
          </a:ln>
        </p:spPr>
        <p:txBody>
          <a:bodyPr/>
          <a:lstStyle/>
          <a:p>
            <a:endParaRPr lang="en-US"/>
          </a:p>
        </p:txBody>
      </p:sp>
      <p:sp>
        <p:nvSpPr>
          <p:cNvPr id="23" name="Shape 21"/>
          <p:cNvSpPr/>
          <p:nvPr/>
        </p:nvSpPr>
        <p:spPr>
          <a:xfrm>
            <a:off x="6062472" y="3017520"/>
            <a:ext cx="54864" cy="219456"/>
          </a:xfrm>
          <a:prstGeom prst="rect">
            <a:avLst/>
          </a:prstGeom>
          <a:solidFill>
            <a:srgbClr val="D35400"/>
          </a:solidFill>
          <a:ln w="12700">
            <a:solidFill>
              <a:srgbClr val="D35400"/>
            </a:solidFill>
            <a:prstDash val="solid"/>
          </a:ln>
        </p:spPr>
        <p:txBody>
          <a:bodyPr/>
          <a:lstStyle/>
          <a:p>
            <a:endParaRPr lang="en-US"/>
          </a:p>
        </p:txBody>
      </p:sp>
      <p:sp>
        <p:nvSpPr>
          <p:cNvPr id="24" name="Shape 22"/>
          <p:cNvSpPr/>
          <p:nvPr/>
        </p:nvSpPr>
        <p:spPr>
          <a:xfrm>
            <a:off x="6108192" y="1719072"/>
            <a:ext cx="2606040" cy="3017520"/>
          </a:xfrm>
          <a:prstGeom prst="rect">
            <a:avLst/>
          </a:prstGeom>
          <a:solidFill>
            <a:srgbClr val="FFFFFF"/>
          </a:solidFill>
          <a:ln w="12700">
            <a:solidFill>
              <a:srgbClr val="CCCCCC"/>
            </a:solidFill>
            <a:prstDash val="solid"/>
          </a:ln>
          <a:effectLst>
            <a:outerShdw blurRad="101600" dist="38100" dir="8100000" algn="bl" rotWithShape="0">
              <a:srgbClr val="000000">
                <a:alpha val="10000"/>
              </a:srgbClr>
            </a:outerShdw>
          </a:effectLst>
        </p:spPr>
        <p:txBody>
          <a:bodyPr/>
          <a:lstStyle/>
          <a:p>
            <a:endParaRPr lang="en-US"/>
          </a:p>
        </p:txBody>
      </p:sp>
      <p:sp>
        <p:nvSpPr>
          <p:cNvPr id="25" name="Shape 23"/>
          <p:cNvSpPr/>
          <p:nvPr/>
        </p:nvSpPr>
        <p:spPr>
          <a:xfrm>
            <a:off x="6108192" y="1719072"/>
            <a:ext cx="2606040" cy="658368"/>
          </a:xfrm>
          <a:prstGeom prst="rect">
            <a:avLst/>
          </a:prstGeom>
          <a:solidFill>
            <a:srgbClr val="0D1B2A"/>
          </a:solidFill>
          <a:ln w="12700">
            <a:solidFill>
              <a:srgbClr val="0D1B2A"/>
            </a:solidFill>
            <a:prstDash val="solid"/>
          </a:ln>
        </p:spPr>
        <p:txBody>
          <a:bodyPr/>
          <a:lstStyle/>
          <a:p>
            <a:endParaRPr lang="en-US"/>
          </a:p>
        </p:txBody>
      </p:sp>
      <p:sp>
        <p:nvSpPr>
          <p:cNvPr id="26" name="Text 24"/>
          <p:cNvSpPr/>
          <p:nvPr/>
        </p:nvSpPr>
        <p:spPr>
          <a:xfrm>
            <a:off x="6217920" y="1810512"/>
            <a:ext cx="594360" cy="475488"/>
          </a:xfrm>
          <a:prstGeom prst="rect">
            <a:avLst/>
          </a:prstGeom>
          <a:noFill/>
          <a:ln/>
        </p:spPr>
        <p:txBody>
          <a:bodyPr wrap="square" lIns="0" tIns="0" rIns="0" bIns="0" rtlCol="0" anchor="ctr"/>
          <a:lstStyle/>
          <a:p>
            <a:pPr marL="0" indent="0" algn="l">
              <a:buNone/>
            </a:pPr>
            <a:r>
              <a:rPr lang="en-US" sz="2400" b="1" dirty="0">
                <a:solidFill>
                  <a:srgbClr val="E67E22"/>
                </a:solidFill>
                <a:latin typeface="Cambria" pitchFamily="34" charset="0"/>
                <a:ea typeface="Cambria" pitchFamily="34" charset="-122"/>
                <a:cs typeface="Cambria" pitchFamily="34" charset="-120"/>
              </a:rPr>
              <a:t>03</a:t>
            </a:r>
            <a:endParaRPr lang="en-US" sz="2400" dirty="0"/>
          </a:p>
        </p:txBody>
      </p:sp>
      <p:sp>
        <p:nvSpPr>
          <p:cNvPr id="27" name="Shape 25"/>
          <p:cNvSpPr/>
          <p:nvPr/>
        </p:nvSpPr>
        <p:spPr>
          <a:xfrm>
            <a:off x="6766560" y="1847088"/>
            <a:ext cx="36576" cy="402336"/>
          </a:xfrm>
          <a:prstGeom prst="rect">
            <a:avLst/>
          </a:prstGeom>
          <a:solidFill>
            <a:srgbClr val="D35400"/>
          </a:solidFill>
          <a:ln w="12700">
            <a:solidFill>
              <a:srgbClr val="D35400"/>
            </a:solidFill>
            <a:prstDash val="solid"/>
          </a:ln>
        </p:spPr>
        <p:txBody>
          <a:bodyPr/>
          <a:lstStyle/>
          <a:p>
            <a:endParaRPr lang="en-US"/>
          </a:p>
        </p:txBody>
      </p:sp>
      <p:sp>
        <p:nvSpPr>
          <p:cNvPr id="28" name="Text 26"/>
          <p:cNvSpPr/>
          <p:nvPr/>
        </p:nvSpPr>
        <p:spPr>
          <a:xfrm>
            <a:off x="6858000" y="1810512"/>
            <a:ext cx="1737360" cy="475488"/>
          </a:xfrm>
          <a:prstGeom prst="rect">
            <a:avLst/>
          </a:prstGeom>
          <a:noFill/>
          <a:ln/>
        </p:spPr>
        <p:txBody>
          <a:bodyPr wrap="square" lIns="0" tIns="0" rIns="0" bIns="0" rtlCol="0" anchor="ctr"/>
          <a:lstStyle/>
          <a:p>
            <a:pPr marL="0" indent="0">
              <a:buNone/>
            </a:pPr>
            <a:r>
              <a:rPr lang="en-US" sz="1200" b="1" dirty="0">
                <a:solidFill>
                  <a:srgbClr val="FFFFFF"/>
                </a:solidFill>
                <a:latin typeface="Calibri" pitchFamily="34" charset="0"/>
                <a:ea typeface="Calibri" pitchFamily="34" charset="-122"/>
                <a:cs typeface="Calibri" pitchFamily="34" charset="-120"/>
              </a:rPr>
              <a:t>Invert Refractive Index</a:t>
            </a:r>
            <a:endParaRPr lang="en-US" sz="1200" dirty="0"/>
          </a:p>
        </p:txBody>
      </p:sp>
      <p:sp>
        <p:nvSpPr>
          <p:cNvPr id="29" name="Text 27"/>
          <p:cNvSpPr/>
          <p:nvPr/>
        </p:nvSpPr>
        <p:spPr>
          <a:xfrm>
            <a:off x="6291072" y="2523744"/>
            <a:ext cx="2258568" cy="2103120"/>
          </a:xfrm>
          <a:prstGeom prst="rect">
            <a:avLst/>
          </a:prstGeom>
          <a:noFill/>
          <a:ln/>
        </p:spPr>
        <p:txBody>
          <a:bodyPr wrap="square" lIns="0" tIns="0" rIns="0" bIns="0" rtlCol="0" anchor="t"/>
          <a:lstStyle/>
          <a:p>
            <a:pPr marL="0" indent="0">
              <a:buNone/>
            </a:pPr>
            <a:r>
              <a:rPr lang="en-US" sz="1400" dirty="0">
                <a:solidFill>
                  <a:srgbClr val="333333"/>
                </a:solidFill>
                <a:latin typeface="Calibri" pitchFamily="34" charset="0"/>
                <a:ea typeface="Calibri" pitchFamily="34" charset="-122"/>
                <a:cs typeface="Calibri" pitchFamily="34" charset="-120"/>
              </a:rPr>
              <a:t>Model Mie/Rayleigh scattering to match observed transmittance. Invert to retrieve complex refractive index n+ik.</a:t>
            </a:r>
            <a:endParaRPr lang="en-US" sz="1400" dirty="0"/>
          </a:p>
        </p:txBody>
      </p:sp>
      <p:sp>
        <p:nvSpPr>
          <p:cNvPr id="30" name="Shape 28"/>
          <p:cNvSpPr/>
          <p:nvPr/>
        </p:nvSpPr>
        <p:spPr>
          <a:xfrm>
            <a:off x="0" y="4846320"/>
            <a:ext cx="9144000" cy="297180"/>
          </a:xfrm>
          <a:prstGeom prst="rect">
            <a:avLst/>
          </a:prstGeom>
          <a:solidFill>
            <a:srgbClr val="0D1B2A"/>
          </a:solidFill>
          <a:ln w="12700">
            <a:solidFill>
              <a:srgbClr val="0D1B2A"/>
            </a:solidFill>
            <a:prstDash val="solid"/>
          </a:ln>
        </p:spPr>
        <p:txBody>
          <a:bodyPr/>
          <a:lstStyle/>
          <a:p>
            <a:endParaRPr lang="en-US"/>
          </a:p>
        </p:txBody>
      </p:sp>
      <p:sp>
        <p:nvSpPr>
          <p:cNvPr id="31" name="Text 29"/>
          <p:cNvSpPr/>
          <p:nvPr/>
        </p:nvSpPr>
        <p:spPr>
          <a:xfrm>
            <a:off x="365760" y="4873752"/>
            <a:ext cx="8503920" cy="256032"/>
          </a:xfrm>
          <a:prstGeom prst="rect">
            <a:avLst/>
          </a:prstGeom>
          <a:noFill/>
          <a:ln/>
        </p:spPr>
        <p:txBody>
          <a:bodyPr wrap="square" lIns="0" tIns="0" rIns="0" bIns="0" rtlCol="0" anchor="ctr"/>
          <a:lstStyle/>
          <a:p>
            <a:pPr marL="0" indent="0">
              <a:buNone/>
            </a:pPr>
            <a:r>
              <a:rPr lang="en-US" sz="800" dirty="0">
                <a:solidFill>
                  <a:srgbClr val="AED6F1"/>
                </a:solidFill>
                <a:latin typeface="Calibri" pitchFamily="34" charset="0"/>
                <a:ea typeface="Calibri" pitchFamily="34" charset="-122"/>
                <a:cs typeface="Calibri" pitchFamily="34" charset="-120"/>
              </a:rPr>
              <a:t>Quantifying Optical Properties of Volcanic Ash  |  Scottsdale Symposium</a:t>
            </a:r>
            <a:endParaRPr lang="en-US" sz="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5F0EB"/>
        </a:solidFill>
        <a:effectLst/>
      </p:bgPr>
    </p:bg>
    <p:spTree>
      <p:nvGrpSpPr>
        <p:cNvPr id="1" name=""/>
        <p:cNvGrpSpPr/>
        <p:nvPr/>
      </p:nvGrpSpPr>
      <p:grpSpPr>
        <a:xfrm>
          <a:off x="0" y="0"/>
          <a:ext cx="0" cy="0"/>
          <a:chOff x="0" y="0"/>
          <a:chExt cx="0" cy="0"/>
        </a:xfrm>
      </p:grpSpPr>
      <p:sp>
        <p:nvSpPr>
          <p:cNvPr id="2" name="Shape 0"/>
          <p:cNvSpPr/>
          <p:nvPr/>
        </p:nvSpPr>
        <p:spPr>
          <a:xfrm>
            <a:off x="0" y="0"/>
            <a:ext cx="164592" cy="5143500"/>
          </a:xfrm>
          <a:prstGeom prst="rect">
            <a:avLst/>
          </a:prstGeom>
          <a:solidFill>
            <a:srgbClr val="D35400"/>
          </a:solidFill>
          <a:ln w="12700">
            <a:solidFill>
              <a:srgbClr val="D35400"/>
            </a:solidFill>
            <a:prstDash val="solid"/>
          </a:ln>
        </p:spPr>
        <p:txBody>
          <a:bodyPr/>
          <a:lstStyle/>
          <a:p>
            <a:endParaRPr lang="en-US"/>
          </a:p>
        </p:txBody>
      </p:sp>
      <p:sp>
        <p:nvSpPr>
          <p:cNvPr id="3" name="Shape 1"/>
          <p:cNvSpPr/>
          <p:nvPr/>
        </p:nvSpPr>
        <p:spPr>
          <a:xfrm>
            <a:off x="0" y="0"/>
            <a:ext cx="9144000" cy="914400"/>
          </a:xfrm>
          <a:prstGeom prst="rect">
            <a:avLst/>
          </a:prstGeom>
          <a:solidFill>
            <a:srgbClr val="0D1B2A"/>
          </a:solidFill>
          <a:ln w="12700">
            <a:solidFill>
              <a:srgbClr val="0D1B2A"/>
            </a:solidFill>
            <a:prstDash val="solid"/>
          </a:ln>
        </p:spPr>
        <p:txBody>
          <a:bodyPr/>
          <a:lstStyle/>
          <a:p>
            <a:endParaRPr lang="en-US"/>
          </a:p>
        </p:txBody>
      </p:sp>
      <p:sp>
        <p:nvSpPr>
          <p:cNvPr id="4" name="Text 2"/>
          <p:cNvSpPr/>
          <p:nvPr/>
        </p:nvSpPr>
        <p:spPr>
          <a:xfrm>
            <a:off x="365760" y="45720"/>
            <a:ext cx="5486400" cy="411480"/>
          </a:xfrm>
          <a:prstGeom prst="rect">
            <a:avLst/>
          </a:prstGeom>
          <a:noFill/>
          <a:ln/>
        </p:spPr>
        <p:txBody>
          <a:bodyPr wrap="square" lIns="0" tIns="0" rIns="0" bIns="0" rtlCol="0" anchor="ctr"/>
          <a:lstStyle/>
          <a:p>
            <a:pPr marL="0" indent="0">
              <a:buNone/>
            </a:pPr>
            <a:r>
              <a:rPr lang="en-US" sz="1000" b="1" kern="0" spc="300" dirty="0">
                <a:solidFill>
                  <a:srgbClr val="E67E22"/>
                </a:solidFill>
                <a:latin typeface="Calibri" pitchFamily="34" charset="0"/>
                <a:ea typeface="Calibri" pitchFamily="34" charset="-122"/>
                <a:cs typeface="Calibri" pitchFamily="34" charset="-120"/>
              </a:rPr>
              <a:t>EXPERIMENTAL SETBACKS</a:t>
            </a:r>
            <a:endParaRPr lang="en-US" sz="1000" dirty="0"/>
          </a:p>
        </p:txBody>
      </p:sp>
      <p:sp>
        <p:nvSpPr>
          <p:cNvPr id="5" name="Text 3"/>
          <p:cNvSpPr/>
          <p:nvPr/>
        </p:nvSpPr>
        <p:spPr>
          <a:xfrm>
            <a:off x="365760" y="438912"/>
            <a:ext cx="8503920" cy="384048"/>
          </a:xfrm>
          <a:prstGeom prst="rect">
            <a:avLst/>
          </a:prstGeom>
          <a:noFill/>
          <a:ln/>
        </p:spPr>
        <p:txBody>
          <a:bodyPr wrap="square" lIns="0" tIns="0" rIns="0" bIns="0" rtlCol="0" anchor="ctr"/>
          <a:lstStyle/>
          <a:p>
            <a:pPr marL="0" indent="0">
              <a:buNone/>
            </a:pPr>
            <a:r>
              <a:rPr lang="en-US" sz="2000" b="1" dirty="0">
                <a:solidFill>
                  <a:srgbClr val="FFFFFF"/>
                </a:solidFill>
                <a:latin typeface="Cambria" pitchFamily="34" charset="0"/>
                <a:ea typeface="Cambria" pitchFamily="34" charset="-122"/>
                <a:cs typeface="Cambria" pitchFamily="34" charset="-120"/>
              </a:rPr>
              <a:t>Challenges Encountered &amp; Lessons Learned</a:t>
            </a:r>
            <a:endParaRPr lang="en-US" sz="2000" dirty="0"/>
          </a:p>
        </p:txBody>
      </p:sp>
      <p:sp>
        <p:nvSpPr>
          <p:cNvPr id="6" name="Shape 4"/>
          <p:cNvSpPr/>
          <p:nvPr/>
        </p:nvSpPr>
        <p:spPr>
          <a:xfrm>
            <a:off x="365760" y="1051560"/>
            <a:ext cx="4206240" cy="1143000"/>
          </a:xfrm>
          <a:prstGeom prst="rect">
            <a:avLst/>
          </a:prstGeom>
          <a:solidFill>
            <a:srgbClr val="FFFFFF"/>
          </a:solidFill>
          <a:ln w="12700">
            <a:solidFill>
              <a:srgbClr val="D0C8C0"/>
            </a:solidFill>
            <a:prstDash val="solid"/>
          </a:ln>
          <a:effectLst>
            <a:outerShdw blurRad="63500" dist="25400" dir="8100000" algn="bl" rotWithShape="0">
              <a:srgbClr val="000000">
                <a:alpha val="8000"/>
              </a:srgbClr>
            </a:outerShdw>
          </a:effectLst>
        </p:spPr>
        <p:txBody>
          <a:bodyPr/>
          <a:lstStyle/>
          <a:p>
            <a:endParaRPr lang="en-US"/>
          </a:p>
        </p:txBody>
      </p:sp>
      <p:sp>
        <p:nvSpPr>
          <p:cNvPr id="7" name="Shape 5"/>
          <p:cNvSpPr/>
          <p:nvPr/>
        </p:nvSpPr>
        <p:spPr>
          <a:xfrm>
            <a:off x="365760" y="1051560"/>
            <a:ext cx="109728" cy="1143000"/>
          </a:xfrm>
          <a:prstGeom prst="rect">
            <a:avLst/>
          </a:prstGeom>
          <a:solidFill>
            <a:srgbClr val="D35400"/>
          </a:solidFill>
          <a:ln w="12700">
            <a:solidFill>
              <a:srgbClr val="D35400"/>
            </a:solidFill>
            <a:prstDash val="solid"/>
          </a:ln>
        </p:spPr>
        <p:txBody>
          <a:bodyPr/>
          <a:lstStyle/>
          <a:p>
            <a:endParaRPr lang="en-US"/>
          </a:p>
        </p:txBody>
      </p:sp>
      <p:sp>
        <p:nvSpPr>
          <p:cNvPr id="8" name="Text 6"/>
          <p:cNvSpPr/>
          <p:nvPr/>
        </p:nvSpPr>
        <p:spPr>
          <a:xfrm>
            <a:off x="594360" y="1115568"/>
            <a:ext cx="3474720" cy="320040"/>
          </a:xfrm>
          <a:prstGeom prst="rect">
            <a:avLst/>
          </a:prstGeom>
          <a:noFill/>
          <a:ln/>
        </p:spPr>
        <p:txBody>
          <a:bodyPr wrap="square" lIns="0" tIns="0" rIns="0" bIns="0" rtlCol="0" anchor="ctr"/>
          <a:lstStyle/>
          <a:p>
            <a:pPr marL="0" indent="0">
              <a:buNone/>
            </a:pPr>
            <a:r>
              <a:rPr lang="en-US" sz="1300" b="1" dirty="0">
                <a:solidFill>
                  <a:srgbClr val="0D1B2A"/>
                </a:solidFill>
                <a:latin typeface="Calibri" pitchFamily="34" charset="0"/>
                <a:ea typeface="Calibri" pitchFamily="34" charset="-122"/>
                <a:cs typeface="Calibri" pitchFamily="34" charset="-120"/>
              </a:rPr>
              <a:t>Water-Logged KBr</a:t>
            </a:r>
            <a:endParaRPr lang="en-US" sz="1300" dirty="0"/>
          </a:p>
        </p:txBody>
      </p:sp>
      <p:sp>
        <p:nvSpPr>
          <p:cNvPr id="9" name="Text 7"/>
          <p:cNvSpPr/>
          <p:nvPr/>
        </p:nvSpPr>
        <p:spPr>
          <a:xfrm>
            <a:off x="594360" y="1435608"/>
            <a:ext cx="3717248" cy="658368"/>
          </a:xfrm>
          <a:prstGeom prst="rect">
            <a:avLst/>
          </a:prstGeom>
          <a:noFill/>
          <a:ln/>
        </p:spPr>
        <p:txBody>
          <a:bodyPr wrap="square" lIns="0" tIns="0" rIns="0" bIns="0" rtlCol="0" anchor="t"/>
          <a:lstStyle/>
          <a:p>
            <a:r>
              <a:rPr lang="en-US" sz="1200" dirty="0"/>
              <a:t>While pressing the KBr, atmospheric water would merge with the powder creating contamination. </a:t>
            </a:r>
            <a:endParaRPr lang="en-US" sz="1200" dirty="0">
              <a:effectLst/>
            </a:endParaRPr>
          </a:p>
        </p:txBody>
      </p:sp>
      <p:sp>
        <p:nvSpPr>
          <p:cNvPr id="13" name="Shape 11"/>
          <p:cNvSpPr/>
          <p:nvPr/>
        </p:nvSpPr>
        <p:spPr>
          <a:xfrm>
            <a:off x="365760" y="2313432"/>
            <a:ext cx="4206240" cy="1143000"/>
          </a:xfrm>
          <a:prstGeom prst="rect">
            <a:avLst/>
          </a:prstGeom>
          <a:solidFill>
            <a:srgbClr val="FFFFFF"/>
          </a:solidFill>
          <a:ln w="12700">
            <a:solidFill>
              <a:srgbClr val="D0C8C0"/>
            </a:solidFill>
            <a:prstDash val="solid"/>
          </a:ln>
          <a:effectLst>
            <a:outerShdw blurRad="63500" dist="25400" dir="8100000" algn="bl" rotWithShape="0">
              <a:srgbClr val="000000">
                <a:alpha val="8000"/>
              </a:srgbClr>
            </a:outerShdw>
          </a:effectLst>
        </p:spPr>
        <p:txBody>
          <a:bodyPr/>
          <a:lstStyle/>
          <a:p>
            <a:endParaRPr lang="en-US"/>
          </a:p>
        </p:txBody>
      </p:sp>
      <p:sp>
        <p:nvSpPr>
          <p:cNvPr id="14" name="Shape 12"/>
          <p:cNvSpPr/>
          <p:nvPr/>
        </p:nvSpPr>
        <p:spPr>
          <a:xfrm>
            <a:off x="365760" y="2313432"/>
            <a:ext cx="109728" cy="1143000"/>
          </a:xfrm>
          <a:prstGeom prst="rect">
            <a:avLst/>
          </a:prstGeom>
          <a:solidFill>
            <a:srgbClr val="D35400"/>
          </a:solidFill>
          <a:ln w="12700">
            <a:solidFill>
              <a:srgbClr val="D35400"/>
            </a:solidFill>
            <a:prstDash val="solid"/>
          </a:ln>
        </p:spPr>
        <p:txBody>
          <a:bodyPr/>
          <a:lstStyle/>
          <a:p>
            <a:endParaRPr lang="en-US"/>
          </a:p>
        </p:txBody>
      </p:sp>
      <p:sp>
        <p:nvSpPr>
          <p:cNvPr id="15" name="Text 13"/>
          <p:cNvSpPr/>
          <p:nvPr/>
        </p:nvSpPr>
        <p:spPr>
          <a:xfrm>
            <a:off x="594360" y="2377440"/>
            <a:ext cx="3474720" cy="320040"/>
          </a:xfrm>
          <a:prstGeom prst="rect">
            <a:avLst/>
          </a:prstGeom>
          <a:noFill/>
          <a:ln/>
        </p:spPr>
        <p:txBody>
          <a:bodyPr wrap="square" lIns="0" tIns="0" rIns="0" bIns="0" rtlCol="0" anchor="ctr"/>
          <a:lstStyle/>
          <a:p>
            <a:pPr marL="0" indent="0">
              <a:buNone/>
            </a:pPr>
            <a:r>
              <a:rPr lang="en-US" sz="1300" b="1" dirty="0">
                <a:solidFill>
                  <a:srgbClr val="0D1B2A"/>
                </a:solidFill>
                <a:latin typeface="Calibri" pitchFamily="34" charset="0"/>
                <a:ea typeface="Calibri" pitchFamily="34" charset="-122"/>
                <a:cs typeface="Calibri" pitchFamily="34" charset="-120"/>
              </a:rPr>
              <a:t>Inadequate Pellet Press</a:t>
            </a:r>
            <a:endParaRPr lang="en-US" sz="1300" dirty="0"/>
          </a:p>
        </p:txBody>
      </p:sp>
      <p:sp>
        <p:nvSpPr>
          <p:cNvPr id="16" name="Text 14"/>
          <p:cNvSpPr/>
          <p:nvPr/>
        </p:nvSpPr>
        <p:spPr>
          <a:xfrm>
            <a:off x="610256" y="2688989"/>
            <a:ext cx="3717248" cy="658368"/>
          </a:xfrm>
          <a:prstGeom prst="rect">
            <a:avLst/>
          </a:prstGeom>
          <a:noFill/>
          <a:ln/>
        </p:spPr>
        <p:txBody>
          <a:bodyPr wrap="square" lIns="0" tIns="0" rIns="0" bIns="0" rtlCol="0" anchor="t"/>
          <a:lstStyle/>
          <a:p>
            <a:r>
              <a:rPr lang="en-US" sz="1200" dirty="0"/>
              <a:t>The initial pellet press applied uneven pressure, resulting in inconsistent pellet thickness. This issue was primarily due to the press's convex shape, which created non-uniform force distribution.</a:t>
            </a:r>
            <a:endParaRPr lang="en-US" sz="1200" dirty="0">
              <a:effectLst/>
            </a:endParaRPr>
          </a:p>
        </p:txBody>
      </p:sp>
      <p:sp>
        <p:nvSpPr>
          <p:cNvPr id="20" name="Shape 18"/>
          <p:cNvSpPr/>
          <p:nvPr/>
        </p:nvSpPr>
        <p:spPr>
          <a:xfrm>
            <a:off x="365760" y="3575304"/>
            <a:ext cx="4206240" cy="1143000"/>
          </a:xfrm>
          <a:prstGeom prst="rect">
            <a:avLst/>
          </a:prstGeom>
          <a:solidFill>
            <a:srgbClr val="FFFFFF"/>
          </a:solidFill>
          <a:ln w="12700">
            <a:solidFill>
              <a:srgbClr val="D0C8C0"/>
            </a:solidFill>
            <a:prstDash val="solid"/>
          </a:ln>
          <a:effectLst>
            <a:outerShdw blurRad="63500" dist="25400" dir="8100000" algn="bl" rotWithShape="0">
              <a:srgbClr val="000000">
                <a:alpha val="8000"/>
              </a:srgbClr>
            </a:outerShdw>
          </a:effectLst>
        </p:spPr>
        <p:txBody>
          <a:bodyPr/>
          <a:lstStyle/>
          <a:p>
            <a:endParaRPr lang="en-US" dirty="0"/>
          </a:p>
        </p:txBody>
      </p:sp>
      <p:sp>
        <p:nvSpPr>
          <p:cNvPr id="21" name="Shape 19"/>
          <p:cNvSpPr/>
          <p:nvPr/>
        </p:nvSpPr>
        <p:spPr>
          <a:xfrm>
            <a:off x="365760" y="3575304"/>
            <a:ext cx="109728" cy="1143000"/>
          </a:xfrm>
          <a:prstGeom prst="rect">
            <a:avLst/>
          </a:prstGeom>
          <a:solidFill>
            <a:srgbClr val="D35400"/>
          </a:solidFill>
          <a:ln w="12700">
            <a:solidFill>
              <a:srgbClr val="D35400"/>
            </a:solidFill>
            <a:prstDash val="solid"/>
          </a:ln>
        </p:spPr>
        <p:txBody>
          <a:bodyPr/>
          <a:lstStyle/>
          <a:p>
            <a:endParaRPr lang="en-US"/>
          </a:p>
        </p:txBody>
      </p:sp>
      <p:sp>
        <p:nvSpPr>
          <p:cNvPr id="22" name="Text 20"/>
          <p:cNvSpPr/>
          <p:nvPr/>
        </p:nvSpPr>
        <p:spPr>
          <a:xfrm>
            <a:off x="594360" y="3639312"/>
            <a:ext cx="3474720" cy="320040"/>
          </a:xfrm>
          <a:prstGeom prst="rect">
            <a:avLst/>
          </a:prstGeom>
          <a:noFill/>
          <a:ln/>
        </p:spPr>
        <p:txBody>
          <a:bodyPr wrap="square" lIns="0" tIns="0" rIns="0" bIns="0" rtlCol="0" anchor="ctr"/>
          <a:lstStyle/>
          <a:p>
            <a:pPr marL="0" indent="0">
              <a:buNone/>
            </a:pPr>
            <a:r>
              <a:rPr lang="en-US" sz="1300" b="1" dirty="0">
                <a:solidFill>
                  <a:srgbClr val="0D1B2A"/>
                </a:solidFill>
                <a:latin typeface="Calibri" pitchFamily="34" charset="0"/>
                <a:ea typeface="Calibri" pitchFamily="34" charset="-122"/>
                <a:cs typeface="Calibri" pitchFamily="34" charset="-120"/>
              </a:rPr>
              <a:t>Solutions</a:t>
            </a:r>
            <a:endParaRPr lang="en-US" sz="1300" dirty="0"/>
          </a:p>
        </p:txBody>
      </p:sp>
      <p:sp>
        <p:nvSpPr>
          <p:cNvPr id="23" name="Text 21"/>
          <p:cNvSpPr/>
          <p:nvPr/>
        </p:nvSpPr>
        <p:spPr>
          <a:xfrm>
            <a:off x="594360" y="3950208"/>
            <a:ext cx="3717248" cy="658368"/>
          </a:xfrm>
          <a:prstGeom prst="rect">
            <a:avLst/>
          </a:prstGeom>
          <a:noFill/>
          <a:ln/>
        </p:spPr>
        <p:txBody>
          <a:bodyPr wrap="square" lIns="0" tIns="0" rIns="0" bIns="0" rtlCol="0" anchor="t"/>
          <a:lstStyle/>
          <a:p>
            <a:r>
              <a:rPr lang="en-US" sz="1200" dirty="0"/>
              <a:t>We replaced our die with one that provided an improved seal and more uniform force distribution. Further improvements, such as pressing and heating under vacuum, were not available to us but could enhance sample quality.</a:t>
            </a:r>
          </a:p>
          <a:p>
            <a:pPr marL="0" indent="0">
              <a:buNone/>
            </a:pPr>
            <a:endParaRPr lang="en-US" sz="1050" dirty="0"/>
          </a:p>
        </p:txBody>
      </p:sp>
      <p:sp>
        <p:nvSpPr>
          <p:cNvPr id="27" name="Shape 25"/>
          <p:cNvSpPr/>
          <p:nvPr/>
        </p:nvSpPr>
        <p:spPr>
          <a:xfrm>
            <a:off x="0" y="4846320"/>
            <a:ext cx="9144000" cy="297180"/>
          </a:xfrm>
          <a:prstGeom prst="rect">
            <a:avLst/>
          </a:prstGeom>
          <a:solidFill>
            <a:srgbClr val="0D1B2A"/>
          </a:solidFill>
          <a:ln w="12700">
            <a:solidFill>
              <a:srgbClr val="0D1B2A"/>
            </a:solidFill>
            <a:prstDash val="solid"/>
          </a:ln>
        </p:spPr>
        <p:txBody>
          <a:bodyPr/>
          <a:lstStyle/>
          <a:p>
            <a:endParaRPr lang="en-US"/>
          </a:p>
        </p:txBody>
      </p:sp>
      <p:sp>
        <p:nvSpPr>
          <p:cNvPr id="28" name="Text 26"/>
          <p:cNvSpPr/>
          <p:nvPr/>
        </p:nvSpPr>
        <p:spPr>
          <a:xfrm>
            <a:off x="365760" y="4873752"/>
            <a:ext cx="8503920" cy="256032"/>
          </a:xfrm>
          <a:prstGeom prst="rect">
            <a:avLst/>
          </a:prstGeom>
          <a:noFill/>
          <a:ln/>
        </p:spPr>
        <p:txBody>
          <a:bodyPr wrap="square" lIns="0" tIns="0" rIns="0" bIns="0" rtlCol="0" anchor="ctr"/>
          <a:lstStyle/>
          <a:p>
            <a:pPr marL="0" indent="0">
              <a:buNone/>
            </a:pPr>
            <a:r>
              <a:rPr lang="en-US" sz="800" dirty="0">
                <a:solidFill>
                  <a:srgbClr val="AED6F1"/>
                </a:solidFill>
                <a:latin typeface="Calibri" pitchFamily="34" charset="0"/>
                <a:ea typeface="Calibri" pitchFamily="34" charset="-122"/>
                <a:cs typeface="Calibri" pitchFamily="34" charset="-120"/>
              </a:rPr>
              <a:t>Quantifying Optical Properties of Volcanic Ash  |  Scottsdale Symposium</a:t>
            </a:r>
            <a:endParaRPr lang="en-US" sz="800" dirty="0"/>
          </a:p>
        </p:txBody>
      </p:sp>
      <p:sp>
        <p:nvSpPr>
          <p:cNvPr id="29" name="Shape 4">
            <a:extLst>
              <a:ext uri="{FF2B5EF4-FFF2-40B4-BE49-F238E27FC236}">
                <a16:creationId xmlns:a16="http://schemas.microsoft.com/office/drawing/2014/main" id="{8D94C9CE-208F-BB8F-A62F-8A6EA24CF6BB}"/>
              </a:ext>
            </a:extLst>
          </p:cNvPr>
          <p:cNvSpPr/>
          <p:nvPr/>
        </p:nvSpPr>
        <p:spPr>
          <a:xfrm>
            <a:off x="4690872" y="1051560"/>
            <a:ext cx="4206240" cy="3666744"/>
          </a:xfrm>
          <a:prstGeom prst="rect">
            <a:avLst/>
          </a:prstGeom>
          <a:solidFill>
            <a:srgbClr val="FFFFFF"/>
          </a:solidFill>
          <a:ln w="12700">
            <a:solidFill>
              <a:srgbClr val="D0C8C0"/>
            </a:solidFill>
            <a:prstDash val="solid"/>
          </a:ln>
          <a:effectLst>
            <a:outerShdw blurRad="63500" dist="25400" dir="8100000" algn="bl" rotWithShape="0">
              <a:srgbClr val="000000">
                <a:alpha val="8000"/>
              </a:srgbClr>
            </a:outerShdw>
          </a:effectLst>
        </p:spPr>
        <p:txBody>
          <a:bodyPr/>
          <a:lstStyle/>
          <a:p>
            <a:endParaRPr lang="en-US"/>
          </a:p>
        </p:txBody>
      </p:sp>
      <p:sp>
        <p:nvSpPr>
          <p:cNvPr id="30" name="Shape 12">
            <a:extLst>
              <a:ext uri="{FF2B5EF4-FFF2-40B4-BE49-F238E27FC236}">
                <a16:creationId xmlns:a16="http://schemas.microsoft.com/office/drawing/2014/main" id="{94C6429F-BF7A-F436-BDC5-C639C49CE1D6}"/>
              </a:ext>
            </a:extLst>
          </p:cNvPr>
          <p:cNvSpPr/>
          <p:nvPr/>
        </p:nvSpPr>
        <p:spPr>
          <a:xfrm>
            <a:off x="4690872" y="1051560"/>
            <a:ext cx="109728" cy="3666744"/>
          </a:xfrm>
          <a:prstGeom prst="rect">
            <a:avLst/>
          </a:prstGeom>
          <a:solidFill>
            <a:srgbClr val="D35400"/>
          </a:solidFill>
          <a:ln w="12700">
            <a:solidFill>
              <a:srgbClr val="D35400"/>
            </a:solidFill>
            <a:prstDash val="solid"/>
          </a:ln>
        </p:spPr>
        <p:txBody>
          <a:bodyPr/>
          <a:lstStyle/>
          <a:p>
            <a:endParaRPr lang="en-US"/>
          </a:p>
        </p:txBody>
      </p:sp>
      <p:sp>
        <p:nvSpPr>
          <p:cNvPr id="31" name="Text 6">
            <a:extLst>
              <a:ext uri="{FF2B5EF4-FFF2-40B4-BE49-F238E27FC236}">
                <a16:creationId xmlns:a16="http://schemas.microsoft.com/office/drawing/2014/main" id="{67D2F8D8-19F3-FC1A-3AE7-243C33B2F285}"/>
              </a:ext>
            </a:extLst>
          </p:cNvPr>
          <p:cNvSpPr/>
          <p:nvPr/>
        </p:nvSpPr>
        <p:spPr>
          <a:xfrm>
            <a:off x="5111453" y="1463040"/>
            <a:ext cx="3562103" cy="320040"/>
          </a:xfrm>
          <a:prstGeom prst="rect">
            <a:avLst/>
          </a:prstGeom>
          <a:noFill/>
          <a:ln/>
        </p:spPr>
        <p:txBody>
          <a:bodyPr wrap="square" lIns="0" tIns="0" rIns="0" bIns="0" rtlCol="0" anchor="ctr"/>
          <a:lstStyle/>
          <a:p>
            <a:pPr marL="0" indent="0">
              <a:buNone/>
            </a:pPr>
            <a:r>
              <a:rPr lang="en-US" sz="1600" b="1" dirty="0">
                <a:solidFill>
                  <a:srgbClr val="0D1B2A"/>
                </a:solidFill>
                <a:latin typeface="Calibri" pitchFamily="34" charset="0"/>
                <a:ea typeface="Calibri" pitchFamily="34" charset="-122"/>
                <a:cs typeface="Calibri" pitchFamily="34" charset="-120"/>
              </a:rPr>
              <a:t>Photos of pellets before and after changes</a:t>
            </a:r>
            <a:endParaRPr lang="en-US" sz="1600" dirty="0"/>
          </a:p>
        </p:txBody>
      </p:sp>
      <p:pic>
        <p:nvPicPr>
          <p:cNvPr id="33" name="Picture 32">
            <a:extLst>
              <a:ext uri="{FF2B5EF4-FFF2-40B4-BE49-F238E27FC236}">
                <a16:creationId xmlns:a16="http://schemas.microsoft.com/office/drawing/2014/main" id="{BCC7F6FD-0194-4164-34F7-4DF023F63484}"/>
              </a:ext>
            </a:extLst>
          </p:cNvPr>
          <p:cNvPicPr>
            <a:picLocks noChangeAspect="1"/>
          </p:cNvPicPr>
          <p:nvPr/>
        </p:nvPicPr>
        <p:blipFill>
          <a:blip r:embed="rId3"/>
          <a:stretch>
            <a:fillRect/>
          </a:stretch>
        </p:blipFill>
        <p:spPr>
          <a:xfrm rot="5400000">
            <a:off x="4584441" y="2448016"/>
            <a:ext cx="2525200" cy="1893900"/>
          </a:xfrm>
          <a:prstGeom prst="rect">
            <a:avLst/>
          </a:prstGeom>
        </p:spPr>
      </p:pic>
      <p:pic>
        <p:nvPicPr>
          <p:cNvPr id="35" name="Picture 34">
            <a:extLst>
              <a:ext uri="{FF2B5EF4-FFF2-40B4-BE49-F238E27FC236}">
                <a16:creationId xmlns:a16="http://schemas.microsoft.com/office/drawing/2014/main" id="{363CCDEC-D82A-F5D0-E9BE-60FA2F4E4686}"/>
              </a:ext>
            </a:extLst>
          </p:cNvPr>
          <p:cNvPicPr>
            <a:picLocks noChangeAspect="1"/>
          </p:cNvPicPr>
          <p:nvPr/>
        </p:nvPicPr>
        <p:blipFill>
          <a:blip r:embed="rId4"/>
          <a:stretch>
            <a:fillRect/>
          </a:stretch>
        </p:blipFill>
        <p:spPr>
          <a:xfrm rot="5400000">
            <a:off x="6576693" y="2448178"/>
            <a:ext cx="2526503" cy="189487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5F0EB"/>
        </a:solidFill>
        <a:effectLst/>
      </p:bgPr>
    </p:bg>
    <p:spTree>
      <p:nvGrpSpPr>
        <p:cNvPr id="1" name=""/>
        <p:cNvGrpSpPr/>
        <p:nvPr/>
      </p:nvGrpSpPr>
      <p:grpSpPr>
        <a:xfrm>
          <a:off x="0" y="0"/>
          <a:ext cx="0" cy="0"/>
          <a:chOff x="0" y="0"/>
          <a:chExt cx="0" cy="0"/>
        </a:xfrm>
      </p:grpSpPr>
      <p:sp>
        <p:nvSpPr>
          <p:cNvPr id="2" name="Shape 0"/>
          <p:cNvSpPr/>
          <p:nvPr/>
        </p:nvSpPr>
        <p:spPr>
          <a:xfrm>
            <a:off x="0" y="0"/>
            <a:ext cx="164592" cy="5143500"/>
          </a:xfrm>
          <a:prstGeom prst="rect">
            <a:avLst/>
          </a:prstGeom>
          <a:solidFill>
            <a:srgbClr val="D35400"/>
          </a:solidFill>
          <a:ln w="12700">
            <a:solidFill>
              <a:srgbClr val="D35400"/>
            </a:solidFill>
            <a:prstDash val="solid"/>
          </a:ln>
        </p:spPr>
        <p:txBody>
          <a:bodyPr/>
          <a:lstStyle/>
          <a:p>
            <a:endParaRPr lang="en-US"/>
          </a:p>
        </p:txBody>
      </p:sp>
      <p:sp>
        <p:nvSpPr>
          <p:cNvPr id="3" name="Shape 1"/>
          <p:cNvSpPr/>
          <p:nvPr/>
        </p:nvSpPr>
        <p:spPr>
          <a:xfrm>
            <a:off x="0" y="0"/>
            <a:ext cx="9144000" cy="914400"/>
          </a:xfrm>
          <a:prstGeom prst="rect">
            <a:avLst/>
          </a:prstGeom>
          <a:solidFill>
            <a:srgbClr val="0D1B2A"/>
          </a:solidFill>
          <a:ln w="12700">
            <a:solidFill>
              <a:srgbClr val="0D1B2A"/>
            </a:solidFill>
            <a:prstDash val="solid"/>
          </a:ln>
        </p:spPr>
        <p:txBody>
          <a:bodyPr/>
          <a:lstStyle/>
          <a:p>
            <a:endParaRPr lang="en-US"/>
          </a:p>
        </p:txBody>
      </p:sp>
      <p:sp>
        <p:nvSpPr>
          <p:cNvPr id="4" name="Text 2"/>
          <p:cNvSpPr/>
          <p:nvPr/>
        </p:nvSpPr>
        <p:spPr>
          <a:xfrm>
            <a:off x="365760" y="45720"/>
            <a:ext cx="2743200" cy="411480"/>
          </a:xfrm>
          <a:prstGeom prst="rect">
            <a:avLst/>
          </a:prstGeom>
          <a:noFill/>
          <a:ln/>
        </p:spPr>
        <p:txBody>
          <a:bodyPr wrap="square" lIns="0" tIns="0" rIns="0" bIns="0" rtlCol="0" anchor="ctr"/>
          <a:lstStyle/>
          <a:p>
            <a:pPr marL="0" indent="0">
              <a:buNone/>
            </a:pPr>
            <a:r>
              <a:rPr lang="en-US" sz="1000" b="1" kern="0" spc="300" dirty="0">
                <a:solidFill>
                  <a:srgbClr val="E67E22"/>
                </a:solidFill>
                <a:latin typeface="Calibri" pitchFamily="34" charset="0"/>
                <a:ea typeface="Calibri" pitchFamily="34" charset="-122"/>
                <a:cs typeface="Calibri" pitchFamily="34" charset="-120"/>
              </a:rPr>
              <a:t>RESULTS</a:t>
            </a:r>
            <a:endParaRPr lang="en-US" sz="1000" dirty="0"/>
          </a:p>
        </p:txBody>
      </p:sp>
      <p:sp>
        <p:nvSpPr>
          <p:cNvPr id="5" name="Text 3"/>
          <p:cNvSpPr/>
          <p:nvPr/>
        </p:nvSpPr>
        <p:spPr>
          <a:xfrm>
            <a:off x="365760" y="438912"/>
            <a:ext cx="8503920" cy="384048"/>
          </a:xfrm>
          <a:prstGeom prst="rect">
            <a:avLst/>
          </a:prstGeom>
          <a:noFill/>
          <a:ln/>
        </p:spPr>
        <p:txBody>
          <a:bodyPr wrap="square" lIns="0" tIns="0" rIns="0" bIns="0" rtlCol="0" anchor="ctr"/>
          <a:lstStyle/>
          <a:p>
            <a:pPr marL="0" indent="0">
              <a:buNone/>
            </a:pPr>
            <a:r>
              <a:rPr lang="en-US" sz="2000" b="1" dirty="0">
                <a:solidFill>
                  <a:srgbClr val="FFFFFF"/>
                </a:solidFill>
                <a:latin typeface="Cambria" pitchFamily="34" charset="0"/>
                <a:ea typeface="Cambria" pitchFamily="34" charset="-122"/>
                <a:cs typeface="Cambria" pitchFamily="34" charset="-120"/>
              </a:rPr>
              <a:t>Transmittance Spectra &amp; Current Status</a:t>
            </a:r>
            <a:endParaRPr lang="en-US" sz="2000" dirty="0"/>
          </a:p>
        </p:txBody>
      </p:sp>
      <p:sp>
        <p:nvSpPr>
          <p:cNvPr id="6" name="Text 4"/>
          <p:cNvSpPr/>
          <p:nvPr/>
        </p:nvSpPr>
        <p:spPr>
          <a:xfrm>
            <a:off x="365760" y="1078992"/>
            <a:ext cx="4389120" cy="347472"/>
          </a:xfrm>
          <a:prstGeom prst="rect">
            <a:avLst/>
          </a:prstGeom>
          <a:noFill/>
          <a:ln/>
        </p:spPr>
        <p:txBody>
          <a:bodyPr wrap="square" lIns="0" tIns="0" rIns="0" bIns="0" rtlCol="0" anchor="ctr"/>
          <a:lstStyle/>
          <a:p>
            <a:pPr marL="0" indent="0">
              <a:buNone/>
            </a:pPr>
            <a:r>
              <a:rPr lang="en-US" sz="1500" b="1" dirty="0">
                <a:solidFill>
                  <a:srgbClr val="0D1B2A"/>
                </a:solidFill>
                <a:latin typeface="Cambria" pitchFamily="34" charset="0"/>
                <a:ea typeface="Cambria" pitchFamily="34" charset="-122"/>
                <a:cs typeface="Cambria" pitchFamily="34" charset="-120"/>
              </a:rPr>
              <a:t>KBr Reference Spectra</a:t>
            </a:r>
            <a:endParaRPr lang="en-US" sz="1500" dirty="0"/>
          </a:p>
        </p:txBody>
      </p:sp>
      <p:sp>
        <p:nvSpPr>
          <p:cNvPr id="7" name="Text 5"/>
          <p:cNvSpPr/>
          <p:nvPr/>
        </p:nvSpPr>
        <p:spPr>
          <a:xfrm>
            <a:off x="365760" y="1463040"/>
            <a:ext cx="4297680" cy="1920240"/>
          </a:xfrm>
          <a:prstGeom prst="rect">
            <a:avLst/>
          </a:prstGeom>
          <a:noFill/>
          <a:ln/>
        </p:spPr>
        <p:txBody>
          <a:bodyPr wrap="square" lIns="0" tIns="0" rIns="0" bIns="0" rtlCol="0" anchor="t"/>
          <a:lstStyle/>
          <a:p>
            <a:pPr marL="342900" indent="-342900">
              <a:spcAft>
                <a:spcPts val="500"/>
              </a:spcAft>
              <a:buSzPct val="100000"/>
              <a:buChar char="•"/>
            </a:pPr>
            <a:r>
              <a:rPr lang="en-US" sz="1100" dirty="0">
                <a:solidFill>
                  <a:srgbClr val="1A1A2E"/>
                </a:solidFill>
                <a:latin typeface="Calibri" pitchFamily="34" charset="0"/>
                <a:ea typeface="Calibri" pitchFamily="34" charset="-122"/>
                <a:cs typeface="Calibri" pitchFamily="34" charset="-120"/>
              </a:rPr>
              <a:t>Achieved consistent, reproducible pure KBr pellet transmittance spectra</a:t>
            </a:r>
            <a:endParaRPr lang="en-US" sz="1100" dirty="0"/>
          </a:p>
          <a:p>
            <a:pPr marL="342900" indent="-342900">
              <a:spcAft>
                <a:spcPts val="500"/>
              </a:spcAft>
              <a:buSzPct val="100000"/>
              <a:buChar char="•"/>
            </a:pPr>
            <a:r>
              <a:rPr lang="en-US" sz="1100" dirty="0">
                <a:solidFill>
                  <a:srgbClr val="1A1A2E"/>
                </a:solidFill>
                <a:latin typeface="Calibri" pitchFamily="34" charset="0"/>
                <a:ea typeface="Calibri" pitchFamily="34" charset="-122"/>
                <a:cs typeface="Calibri" pitchFamily="34" charset="-120"/>
              </a:rPr>
              <a:t>Residual water absorption features still visible (~1640 cm⁻¹ and ~3300 cm⁻¹)</a:t>
            </a:r>
            <a:endParaRPr lang="en-US" sz="1100" dirty="0"/>
          </a:p>
          <a:p>
            <a:pPr marL="342900" indent="-342900">
              <a:spcAft>
                <a:spcPts val="500"/>
              </a:spcAft>
              <a:buSzPct val="100000"/>
              <a:buChar char="•"/>
            </a:pPr>
            <a:r>
              <a:rPr lang="en-US" sz="1100" dirty="0">
                <a:solidFill>
                  <a:srgbClr val="1A1A2E"/>
                </a:solidFill>
                <a:latin typeface="Calibri" pitchFamily="34" charset="0"/>
                <a:ea typeface="Calibri" pitchFamily="34" charset="-122"/>
                <a:cs typeface="Calibri" pitchFamily="34" charset="-120"/>
              </a:rPr>
              <a:t>Heating KBr prior to pressing did not eliminate water contamination</a:t>
            </a:r>
            <a:endParaRPr lang="en-US" sz="1100" dirty="0"/>
          </a:p>
          <a:p>
            <a:pPr marL="342900" indent="-342900">
              <a:spcAft>
                <a:spcPts val="500"/>
              </a:spcAft>
              <a:buSzPct val="100000"/>
              <a:buChar char="•"/>
            </a:pPr>
            <a:r>
              <a:rPr lang="en-US" sz="1100" dirty="0">
                <a:solidFill>
                  <a:srgbClr val="1A1A2E"/>
                </a:solidFill>
                <a:latin typeface="Calibri" pitchFamily="34" charset="0"/>
                <a:ea typeface="Calibri" pitchFamily="34" charset="-122"/>
                <a:cs typeface="Calibri" pitchFamily="34" charset="-120"/>
              </a:rPr>
              <a:t>Vacuum pump during pressing (pending equipment) expected to resolve remaining moisture</a:t>
            </a:r>
            <a:endParaRPr lang="en-US" sz="1100" dirty="0"/>
          </a:p>
        </p:txBody>
      </p:sp>
      <p:sp>
        <p:nvSpPr>
          <p:cNvPr id="11" name="Shape 9"/>
          <p:cNvSpPr/>
          <p:nvPr/>
        </p:nvSpPr>
        <p:spPr>
          <a:xfrm>
            <a:off x="5248401" y="1041924"/>
            <a:ext cx="3507377" cy="3653028"/>
          </a:xfrm>
          <a:prstGeom prst="rect">
            <a:avLst/>
          </a:prstGeom>
          <a:solidFill>
            <a:srgbClr val="FFFFFF"/>
          </a:solidFill>
          <a:ln w="12700">
            <a:solidFill>
              <a:srgbClr val="D0C8C0"/>
            </a:solidFill>
            <a:prstDash val="solid"/>
          </a:ln>
          <a:effectLst>
            <a:outerShdw blurRad="101600" dist="25400" dir="8100000" algn="bl" rotWithShape="0">
              <a:srgbClr val="000000">
                <a:alpha val="10000"/>
              </a:srgbClr>
            </a:outerShdw>
          </a:effectLst>
        </p:spPr>
        <p:txBody>
          <a:bodyPr/>
          <a:lstStyle/>
          <a:p>
            <a:endParaRPr lang="en-US"/>
          </a:p>
        </p:txBody>
      </p:sp>
      <p:sp>
        <p:nvSpPr>
          <p:cNvPr id="12" name="Text 10"/>
          <p:cNvSpPr/>
          <p:nvPr/>
        </p:nvSpPr>
        <p:spPr>
          <a:xfrm>
            <a:off x="5120640" y="1124712"/>
            <a:ext cx="3657600" cy="292608"/>
          </a:xfrm>
          <a:prstGeom prst="rect">
            <a:avLst/>
          </a:prstGeom>
          <a:noFill/>
          <a:ln/>
        </p:spPr>
        <p:txBody>
          <a:bodyPr wrap="square" lIns="0" tIns="0" rIns="0" bIns="0" rtlCol="0" anchor="ctr"/>
          <a:lstStyle/>
          <a:p>
            <a:pPr marL="0" indent="0" algn="ctr">
              <a:buNone/>
            </a:pPr>
            <a:r>
              <a:rPr lang="en-US" sz="1000" b="1" dirty="0">
                <a:solidFill>
                  <a:srgbClr val="0D1B2A"/>
                </a:solidFill>
                <a:latin typeface="Calibri" pitchFamily="34" charset="0"/>
                <a:ea typeface="Calibri" pitchFamily="34" charset="-122"/>
                <a:cs typeface="Calibri" pitchFamily="34" charset="-120"/>
              </a:rPr>
              <a:t>KBr 0% Volcanic Ash Spectrum</a:t>
            </a:r>
            <a:endParaRPr lang="en-US" sz="1000" dirty="0"/>
          </a:p>
        </p:txBody>
      </p:sp>
      <p:sp>
        <p:nvSpPr>
          <p:cNvPr id="32" name="Shape 30"/>
          <p:cNvSpPr/>
          <p:nvPr/>
        </p:nvSpPr>
        <p:spPr>
          <a:xfrm>
            <a:off x="0" y="4846320"/>
            <a:ext cx="9144000" cy="297180"/>
          </a:xfrm>
          <a:prstGeom prst="rect">
            <a:avLst/>
          </a:prstGeom>
          <a:solidFill>
            <a:srgbClr val="0D1B2A"/>
          </a:solidFill>
          <a:ln w="12700">
            <a:solidFill>
              <a:srgbClr val="0D1B2A"/>
            </a:solidFill>
            <a:prstDash val="solid"/>
          </a:ln>
        </p:spPr>
        <p:txBody>
          <a:bodyPr/>
          <a:lstStyle/>
          <a:p>
            <a:endParaRPr lang="en-US"/>
          </a:p>
        </p:txBody>
      </p:sp>
      <p:sp>
        <p:nvSpPr>
          <p:cNvPr id="33" name="Text 31"/>
          <p:cNvSpPr/>
          <p:nvPr/>
        </p:nvSpPr>
        <p:spPr>
          <a:xfrm>
            <a:off x="365760" y="4873752"/>
            <a:ext cx="8503920" cy="256032"/>
          </a:xfrm>
          <a:prstGeom prst="rect">
            <a:avLst/>
          </a:prstGeom>
          <a:noFill/>
          <a:ln/>
        </p:spPr>
        <p:txBody>
          <a:bodyPr wrap="square" lIns="0" tIns="0" rIns="0" bIns="0" rtlCol="0" anchor="ctr"/>
          <a:lstStyle/>
          <a:p>
            <a:pPr marL="0" indent="0">
              <a:buNone/>
            </a:pPr>
            <a:r>
              <a:rPr lang="en-US" sz="800" dirty="0">
                <a:solidFill>
                  <a:srgbClr val="AED6F1"/>
                </a:solidFill>
                <a:latin typeface="Calibri" pitchFamily="34" charset="0"/>
                <a:ea typeface="Calibri" pitchFamily="34" charset="-122"/>
                <a:cs typeface="Calibri" pitchFamily="34" charset="-120"/>
              </a:rPr>
              <a:t>Quantifying Optical Properties of Volcanic Ash  |  Scottsdale Symposium</a:t>
            </a:r>
            <a:endParaRPr lang="en-US" sz="800" dirty="0"/>
          </a:p>
        </p:txBody>
      </p:sp>
      <p:sp>
        <p:nvSpPr>
          <p:cNvPr id="38" name="Shape 9">
            <a:extLst>
              <a:ext uri="{FF2B5EF4-FFF2-40B4-BE49-F238E27FC236}">
                <a16:creationId xmlns:a16="http://schemas.microsoft.com/office/drawing/2014/main" id="{DB76F28D-2233-6D7F-A8D3-5D0412A934A6}"/>
              </a:ext>
            </a:extLst>
          </p:cNvPr>
          <p:cNvSpPr/>
          <p:nvPr/>
        </p:nvSpPr>
        <p:spPr>
          <a:xfrm>
            <a:off x="365760" y="2887687"/>
            <a:ext cx="4297680" cy="1816901"/>
          </a:xfrm>
          <a:prstGeom prst="rect">
            <a:avLst/>
          </a:prstGeom>
          <a:solidFill>
            <a:srgbClr val="FFFFFF"/>
          </a:solidFill>
          <a:ln w="12700">
            <a:solidFill>
              <a:srgbClr val="D0C8C0"/>
            </a:solidFill>
            <a:prstDash val="solid"/>
          </a:ln>
          <a:effectLst>
            <a:outerShdw blurRad="101600" dist="25400" dir="8100000" algn="bl" rotWithShape="0">
              <a:srgbClr val="000000">
                <a:alpha val="10000"/>
              </a:srgbClr>
            </a:outerShdw>
          </a:effectLst>
        </p:spPr>
        <p:txBody>
          <a:bodyPr/>
          <a:lstStyle/>
          <a:p>
            <a:endParaRPr lang="en-US"/>
          </a:p>
        </p:txBody>
      </p:sp>
      <p:sp>
        <p:nvSpPr>
          <p:cNvPr id="39" name="Text 10">
            <a:extLst>
              <a:ext uri="{FF2B5EF4-FFF2-40B4-BE49-F238E27FC236}">
                <a16:creationId xmlns:a16="http://schemas.microsoft.com/office/drawing/2014/main" id="{12D64580-A8BD-11A0-D140-F8AEB58FF299}"/>
              </a:ext>
            </a:extLst>
          </p:cNvPr>
          <p:cNvSpPr/>
          <p:nvPr/>
        </p:nvSpPr>
        <p:spPr>
          <a:xfrm>
            <a:off x="685800" y="2851111"/>
            <a:ext cx="3657600" cy="292608"/>
          </a:xfrm>
          <a:prstGeom prst="rect">
            <a:avLst/>
          </a:prstGeom>
          <a:noFill/>
          <a:ln/>
        </p:spPr>
        <p:txBody>
          <a:bodyPr wrap="square" lIns="0" tIns="0" rIns="0" bIns="0" rtlCol="0" anchor="ctr"/>
          <a:lstStyle/>
          <a:p>
            <a:pPr marL="0" indent="0" algn="ctr">
              <a:buNone/>
            </a:pPr>
            <a:r>
              <a:rPr lang="en-US" sz="1000" b="1" dirty="0">
                <a:solidFill>
                  <a:srgbClr val="0D1B2A"/>
                </a:solidFill>
                <a:latin typeface="Calibri" pitchFamily="34" charset="0"/>
                <a:ea typeface="Calibri" pitchFamily="34" charset="-122"/>
                <a:cs typeface="Calibri" pitchFamily="34" charset="-120"/>
              </a:rPr>
              <a:t>KBr 0.5% Volcanic Ash Spectrum</a:t>
            </a:r>
            <a:endParaRPr lang="en-US" sz="1000" dirty="0"/>
          </a:p>
        </p:txBody>
      </p:sp>
      <p:pic>
        <p:nvPicPr>
          <p:cNvPr id="23" name="Picture 22">
            <a:extLst>
              <a:ext uri="{FF2B5EF4-FFF2-40B4-BE49-F238E27FC236}">
                <a16:creationId xmlns:a16="http://schemas.microsoft.com/office/drawing/2014/main" id="{F3BC5F45-B97F-A6AB-1974-675C987CFAD0}"/>
              </a:ext>
            </a:extLst>
          </p:cNvPr>
          <p:cNvPicPr>
            <a:picLocks noChangeAspect="1"/>
          </p:cNvPicPr>
          <p:nvPr/>
        </p:nvPicPr>
        <p:blipFill>
          <a:blip r:embed="rId3"/>
          <a:stretch>
            <a:fillRect/>
          </a:stretch>
        </p:blipFill>
        <p:spPr>
          <a:xfrm>
            <a:off x="5591700" y="1369642"/>
            <a:ext cx="2820780" cy="3325310"/>
          </a:xfrm>
          <a:prstGeom prst="rect">
            <a:avLst/>
          </a:prstGeom>
        </p:spPr>
      </p:pic>
      <p:pic>
        <p:nvPicPr>
          <p:cNvPr id="25" name="Picture 24">
            <a:extLst>
              <a:ext uri="{FF2B5EF4-FFF2-40B4-BE49-F238E27FC236}">
                <a16:creationId xmlns:a16="http://schemas.microsoft.com/office/drawing/2014/main" id="{7E329D10-15C2-B3E8-B91C-FE6C062F0AB5}"/>
              </a:ext>
            </a:extLst>
          </p:cNvPr>
          <p:cNvPicPr>
            <a:picLocks noChangeAspect="1"/>
          </p:cNvPicPr>
          <p:nvPr/>
        </p:nvPicPr>
        <p:blipFill>
          <a:blip r:embed="rId4"/>
          <a:stretch>
            <a:fillRect/>
          </a:stretch>
        </p:blipFill>
        <p:spPr>
          <a:xfrm>
            <a:off x="749554" y="3078015"/>
            <a:ext cx="3646098" cy="161637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0D1B2A"/>
        </a:solidFill>
        <a:effectLst/>
      </p:bgPr>
    </p:bg>
    <p:spTree>
      <p:nvGrpSpPr>
        <p:cNvPr id="1" name=""/>
        <p:cNvGrpSpPr/>
        <p:nvPr/>
      </p:nvGrpSpPr>
      <p:grpSpPr>
        <a:xfrm>
          <a:off x="0" y="0"/>
          <a:ext cx="0" cy="0"/>
          <a:chOff x="0" y="0"/>
          <a:chExt cx="0" cy="0"/>
        </a:xfrm>
      </p:grpSpPr>
      <p:sp>
        <p:nvSpPr>
          <p:cNvPr id="2" name="Shape 0"/>
          <p:cNvSpPr/>
          <p:nvPr/>
        </p:nvSpPr>
        <p:spPr>
          <a:xfrm>
            <a:off x="5943600" y="0"/>
            <a:ext cx="3200400" cy="4658868"/>
          </a:xfrm>
          <a:prstGeom prst="rect">
            <a:avLst/>
          </a:prstGeom>
          <a:solidFill>
            <a:srgbClr val="0A1520"/>
          </a:solidFill>
          <a:ln w="12700">
            <a:solidFill>
              <a:srgbClr val="0A1520"/>
            </a:solidFill>
            <a:prstDash val="solid"/>
          </a:ln>
        </p:spPr>
        <p:txBody>
          <a:bodyPr/>
          <a:lstStyle/>
          <a:p>
            <a:endParaRPr lang="en-US"/>
          </a:p>
        </p:txBody>
      </p:sp>
      <p:sp>
        <p:nvSpPr>
          <p:cNvPr id="3" name="Shape 1"/>
          <p:cNvSpPr/>
          <p:nvPr/>
        </p:nvSpPr>
        <p:spPr>
          <a:xfrm>
            <a:off x="0" y="0"/>
            <a:ext cx="164592" cy="5143500"/>
          </a:xfrm>
          <a:prstGeom prst="rect">
            <a:avLst/>
          </a:prstGeom>
          <a:solidFill>
            <a:srgbClr val="D35400"/>
          </a:solidFill>
          <a:ln w="12700">
            <a:solidFill>
              <a:srgbClr val="D35400"/>
            </a:solidFill>
            <a:prstDash val="solid"/>
          </a:ln>
        </p:spPr>
        <p:txBody>
          <a:bodyPr/>
          <a:lstStyle/>
          <a:p>
            <a:endParaRPr lang="en-US"/>
          </a:p>
        </p:txBody>
      </p:sp>
      <p:sp>
        <p:nvSpPr>
          <p:cNvPr id="4" name="Shape 2"/>
          <p:cNvSpPr/>
          <p:nvPr/>
        </p:nvSpPr>
        <p:spPr>
          <a:xfrm>
            <a:off x="0" y="0"/>
            <a:ext cx="5943600" cy="914400"/>
          </a:xfrm>
          <a:prstGeom prst="rect">
            <a:avLst/>
          </a:prstGeom>
          <a:solidFill>
            <a:srgbClr val="071018"/>
          </a:solidFill>
          <a:ln w="12700">
            <a:solidFill>
              <a:srgbClr val="071018"/>
            </a:solidFill>
            <a:prstDash val="solid"/>
          </a:ln>
        </p:spPr>
        <p:txBody>
          <a:bodyPr/>
          <a:lstStyle/>
          <a:p>
            <a:endParaRPr lang="en-US"/>
          </a:p>
        </p:txBody>
      </p:sp>
      <p:sp>
        <p:nvSpPr>
          <p:cNvPr id="5" name="Text 3"/>
          <p:cNvSpPr/>
          <p:nvPr/>
        </p:nvSpPr>
        <p:spPr>
          <a:xfrm>
            <a:off x="365760" y="45720"/>
            <a:ext cx="4572000" cy="411480"/>
          </a:xfrm>
          <a:prstGeom prst="rect">
            <a:avLst/>
          </a:prstGeom>
          <a:noFill/>
          <a:ln/>
        </p:spPr>
        <p:txBody>
          <a:bodyPr wrap="square" lIns="0" tIns="0" rIns="0" bIns="0" rtlCol="0" anchor="ctr"/>
          <a:lstStyle/>
          <a:p>
            <a:pPr marL="0" indent="0">
              <a:buNone/>
            </a:pPr>
            <a:r>
              <a:rPr lang="en-US" sz="1000" b="1" kern="0" spc="300" dirty="0">
                <a:solidFill>
                  <a:srgbClr val="E67E22"/>
                </a:solidFill>
                <a:latin typeface="Calibri" pitchFamily="34" charset="0"/>
                <a:ea typeface="Calibri" pitchFamily="34" charset="-122"/>
                <a:cs typeface="Calibri" pitchFamily="34" charset="-120"/>
              </a:rPr>
              <a:t>CONCLUSIONS</a:t>
            </a:r>
            <a:endParaRPr lang="en-US" sz="1000" dirty="0"/>
          </a:p>
        </p:txBody>
      </p:sp>
      <p:sp>
        <p:nvSpPr>
          <p:cNvPr id="6" name="Text 4"/>
          <p:cNvSpPr/>
          <p:nvPr/>
        </p:nvSpPr>
        <p:spPr>
          <a:xfrm>
            <a:off x="365760" y="438912"/>
            <a:ext cx="5303520" cy="384048"/>
          </a:xfrm>
          <a:prstGeom prst="rect">
            <a:avLst/>
          </a:prstGeom>
          <a:noFill/>
          <a:ln/>
        </p:spPr>
        <p:txBody>
          <a:bodyPr wrap="square" lIns="0" tIns="0" rIns="0" bIns="0" rtlCol="0" anchor="ctr"/>
          <a:lstStyle/>
          <a:p>
            <a:pPr marL="0" indent="0">
              <a:buNone/>
            </a:pPr>
            <a:r>
              <a:rPr lang="en-US" sz="2000" b="1" dirty="0">
                <a:solidFill>
                  <a:srgbClr val="FFFFFF"/>
                </a:solidFill>
                <a:latin typeface="Cambria" pitchFamily="34" charset="0"/>
                <a:ea typeface="Cambria" pitchFamily="34" charset="-122"/>
                <a:cs typeface="Cambria" pitchFamily="34" charset="-120"/>
              </a:rPr>
              <a:t>Summary &amp; Path Forward</a:t>
            </a:r>
            <a:endParaRPr lang="en-US" sz="2000" dirty="0"/>
          </a:p>
        </p:txBody>
      </p:sp>
      <p:sp>
        <p:nvSpPr>
          <p:cNvPr id="7" name="Shape 5"/>
          <p:cNvSpPr/>
          <p:nvPr/>
        </p:nvSpPr>
        <p:spPr>
          <a:xfrm>
            <a:off x="320040" y="1078992"/>
            <a:ext cx="5394960" cy="594360"/>
          </a:xfrm>
          <a:prstGeom prst="rect">
            <a:avLst/>
          </a:prstGeom>
          <a:solidFill>
            <a:srgbClr val="0D2137"/>
          </a:solidFill>
          <a:ln w="12700">
            <a:solidFill>
              <a:srgbClr val="1B4F72"/>
            </a:solidFill>
            <a:prstDash val="solid"/>
          </a:ln>
        </p:spPr>
        <p:txBody>
          <a:bodyPr/>
          <a:lstStyle/>
          <a:p>
            <a:endParaRPr lang="en-US"/>
          </a:p>
        </p:txBody>
      </p:sp>
      <p:sp>
        <p:nvSpPr>
          <p:cNvPr id="8" name="Text 6"/>
          <p:cNvSpPr/>
          <p:nvPr/>
        </p:nvSpPr>
        <p:spPr>
          <a:xfrm>
            <a:off x="438912" y="1143000"/>
            <a:ext cx="457200" cy="457200"/>
          </a:xfrm>
          <a:prstGeom prst="rect">
            <a:avLst/>
          </a:prstGeom>
          <a:noFill/>
          <a:ln/>
        </p:spPr>
        <p:txBody>
          <a:bodyPr wrap="square" lIns="0" tIns="0" rIns="0" bIns="0" rtlCol="0" anchor="ctr"/>
          <a:lstStyle/>
          <a:p>
            <a:pPr marL="0" indent="0" algn="ctr">
              <a:buNone/>
            </a:pPr>
            <a:r>
              <a:rPr lang="en-US" sz="1600" dirty="0">
                <a:solidFill>
                  <a:srgbClr val="00C49F"/>
                </a:solidFill>
                <a:latin typeface="Calibri" pitchFamily="34" charset="0"/>
                <a:ea typeface="Calibri" pitchFamily="34" charset="-122"/>
                <a:cs typeface="Calibri" pitchFamily="34" charset="-120"/>
              </a:rPr>
              <a:t>✓</a:t>
            </a:r>
            <a:endParaRPr lang="en-US" sz="1600" dirty="0"/>
          </a:p>
        </p:txBody>
      </p:sp>
      <p:sp>
        <p:nvSpPr>
          <p:cNvPr id="9" name="Text 7"/>
          <p:cNvSpPr/>
          <p:nvPr/>
        </p:nvSpPr>
        <p:spPr>
          <a:xfrm>
            <a:off x="960120" y="1152144"/>
            <a:ext cx="4663440" cy="475488"/>
          </a:xfrm>
          <a:prstGeom prst="rect">
            <a:avLst/>
          </a:prstGeom>
          <a:noFill/>
          <a:ln/>
        </p:spPr>
        <p:txBody>
          <a:bodyPr wrap="square" lIns="0" tIns="0" rIns="0" bIns="0" rtlCol="0" anchor="ctr"/>
          <a:lstStyle/>
          <a:p>
            <a:pPr marL="0" indent="0">
              <a:buNone/>
            </a:pPr>
            <a:r>
              <a:rPr lang="en-US" sz="1100" dirty="0">
                <a:solidFill>
                  <a:srgbClr val="FFFFFF"/>
                </a:solidFill>
                <a:latin typeface="Calibri" pitchFamily="34" charset="0"/>
                <a:ea typeface="Calibri" pitchFamily="34" charset="-122"/>
                <a:cs typeface="Calibri" pitchFamily="34" charset="-120"/>
              </a:rPr>
              <a:t>Developed a consistent, repeatable KBr pellet procedure for measuring ash optical properties</a:t>
            </a:r>
            <a:endParaRPr lang="en-US" sz="1100" dirty="0"/>
          </a:p>
        </p:txBody>
      </p:sp>
      <p:sp>
        <p:nvSpPr>
          <p:cNvPr id="10" name="Shape 8"/>
          <p:cNvSpPr/>
          <p:nvPr/>
        </p:nvSpPr>
        <p:spPr>
          <a:xfrm>
            <a:off x="320040" y="1792224"/>
            <a:ext cx="5394960" cy="594360"/>
          </a:xfrm>
          <a:prstGeom prst="rect">
            <a:avLst/>
          </a:prstGeom>
          <a:solidFill>
            <a:srgbClr val="0D2137"/>
          </a:solidFill>
          <a:ln w="12700">
            <a:solidFill>
              <a:srgbClr val="1B4F72"/>
            </a:solidFill>
            <a:prstDash val="solid"/>
          </a:ln>
        </p:spPr>
        <p:txBody>
          <a:bodyPr/>
          <a:lstStyle/>
          <a:p>
            <a:endParaRPr lang="en-US"/>
          </a:p>
        </p:txBody>
      </p:sp>
      <p:sp>
        <p:nvSpPr>
          <p:cNvPr id="11" name="Text 9"/>
          <p:cNvSpPr/>
          <p:nvPr/>
        </p:nvSpPr>
        <p:spPr>
          <a:xfrm>
            <a:off x="438912" y="1856232"/>
            <a:ext cx="457200" cy="457200"/>
          </a:xfrm>
          <a:prstGeom prst="rect">
            <a:avLst/>
          </a:prstGeom>
          <a:noFill/>
          <a:ln/>
        </p:spPr>
        <p:txBody>
          <a:bodyPr wrap="square" lIns="0" tIns="0" rIns="0" bIns="0" rtlCol="0" anchor="ctr"/>
          <a:lstStyle/>
          <a:p>
            <a:pPr marL="0" indent="0" algn="ctr">
              <a:buNone/>
            </a:pPr>
            <a:r>
              <a:rPr lang="en-US" sz="1600" dirty="0">
                <a:solidFill>
                  <a:srgbClr val="00C49F"/>
                </a:solidFill>
                <a:latin typeface="Calibri" pitchFamily="34" charset="0"/>
                <a:ea typeface="Calibri" pitchFamily="34" charset="-122"/>
                <a:cs typeface="Calibri" pitchFamily="34" charset="-120"/>
              </a:rPr>
              <a:t>✓</a:t>
            </a:r>
            <a:endParaRPr lang="en-US" sz="1600" dirty="0"/>
          </a:p>
        </p:txBody>
      </p:sp>
      <p:sp>
        <p:nvSpPr>
          <p:cNvPr id="12" name="Text 10"/>
          <p:cNvSpPr/>
          <p:nvPr/>
        </p:nvSpPr>
        <p:spPr>
          <a:xfrm>
            <a:off x="960120" y="1865376"/>
            <a:ext cx="4663440" cy="475488"/>
          </a:xfrm>
          <a:prstGeom prst="rect">
            <a:avLst/>
          </a:prstGeom>
          <a:noFill/>
          <a:ln/>
        </p:spPr>
        <p:txBody>
          <a:bodyPr wrap="square" lIns="0" tIns="0" rIns="0" bIns="0" rtlCol="0" anchor="ctr"/>
          <a:lstStyle/>
          <a:p>
            <a:pPr marL="0" indent="0">
              <a:buNone/>
            </a:pPr>
            <a:r>
              <a:rPr lang="en-US" sz="1100" dirty="0">
                <a:solidFill>
                  <a:srgbClr val="FFFFFF"/>
                </a:solidFill>
                <a:latin typeface="Calibri" pitchFamily="34" charset="0"/>
                <a:ea typeface="Calibri" pitchFamily="34" charset="-122"/>
                <a:cs typeface="Calibri" pitchFamily="34" charset="-120"/>
              </a:rPr>
              <a:t>Identified and resolved key experimental setbacks: KBr moisture, press pressure, and die sealing</a:t>
            </a:r>
            <a:endParaRPr lang="en-US" sz="1100" dirty="0"/>
          </a:p>
        </p:txBody>
      </p:sp>
      <p:sp>
        <p:nvSpPr>
          <p:cNvPr id="13" name="Shape 11"/>
          <p:cNvSpPr/>
          <p:nvPr/>
        </p:nvSpPr>
        <p:spPr>
          <a:xfrm>
            <a:off x="320040" y="2505456"/>
            <a:ext cx="5394960" cy="594360"/>
          </a:xfrm>
          <a:prstGeom prst="rect">
            <a:avLst/>
          </a:prstGeom>
          <a:solidFill>
            <a:srgbClr val="0D2137"/>
          </a:solidFill>
          <a:ln w="12700">
            <a:solidFill>
              <a:srgbClr val="1B4F72"/>
            </a:solidFill>
            <a:prstDash val="solid"/>
          </a:ln>
        </p:spPr>
        <p:txBody>
          <a:bodyPr/>
          <a:lstStyle/>
          <a:p>
            <a:endParaRPr lang="en-US"/>
          </a:p>
        </p:txBody>
      </p:sp>
      <p:sp>
        <p:nvSpPr>
          <p:cNvPr id="14" name="Text 12"/>
          <p:cNvSpPr/>
          <p:nvPr/>
        </p:nvSpPr>
        <p:spPr>
          <a:xfrm>
            <a:off x="438912" y="2569464"/>
            <a:ext cx="457200" cy="457200"/>
          </a:xfrm>
          <a:prstGeom prst="rect">
            <a:avLst/>
          </a:prstGeom>
          <a:noFill/>
          <a:ln/>
        </p:spPr>
        <p:txBody>
          <a:bodyPr wrap="square" lIns="0" tIns="0" rIns="0" bIns="0" rtlCol="0" anchor="ctr"/>
          <a:lstStyle/>
          <a:p>
            <a:pPr marL="0" indent="0" algn="ctr">
              <a:buNone/>
            </a:pPr>
            <a:r>
              <a:rPr lang="en-US" sz="1600" dirty="0">
                <a:solidFill>
                  <a:srgbClr val="00C49F"/>
                </a:solidFill>
                <a:latin typeface="Calibri" pitchFamily="34" charset="0"/>
                <a:ea typeface="Calibri" pitchFamily="34" charset="-122"/>
                <a:cs typeface="Calibri" pitchFamily="34" charset="-120"/>
              </a:rPr>
              <a:t>✓</a:t>
            </a:r>
            <a:endParaRPr lang="en-US" sz="1600" dirty="0"/>
          </a:p>
        </p:txBody>
      </p:sp>
      <p:sp>
        <p:nvSpPr>
          <p:cNvPr id="15" name="Text 13"/>
          <p:cNvSpPr/>
          <p:nvPr/>
        </p:nvSpPr>
        <p:spPr>
          <a:xfrm>
            <a:off x="960120" y="2578608"/>
            <a:ext cx="4663440" cy="475488"/>
          </a:xfrm>
          <a:prstGeom prst="rect">
            <a:avLst/>
          </a:prstGeom>
          <a:noFill/>
          <a:ln/>
        </p:spPr>
        <p:txBody>
          <a:bodyPr wrap="square" lIns="0" tIns="0" rIns="0" bIns="0" rtlCol="0" anchor="ctr"/>
          <a:lstStyle/>
          <a:p>
            <a:r>
              <a:rPr lang="en-US" sz="1100" dirty="0">
                <a:solidFill>
                  <a:schemeClr val="bg1"/>
                </a:solidFill>
              </a:rPr>
              <a:t>Consistent results were obtained for pure KBr, along with initial spectral data for ash-doped KBr samples.</a:t>
            </a:r>
            <a:endParaRPr lang="en-US" sz="1100" dirty="0">
              <a:solidFill>
                <a:schemeClr val="bg1"/>
              </a:solidFill>
              <a:effectLst/>
            </a:endParaRPr>
          </a:p>
        </p:txBody>
      </p:sp>
      <p:sp>
        <p:nvSpPr>
          <p:cNvPr id="16" name="Shape 14"/>
          <p:cNvSpPr/>
          <p:nvPr/>
        </p:nvSpPr>
        <p:spPr>
          <a:xfrm>
            <a:off x="320040" y="3218688"/>
            <a:ext cx="5394960" cy="594360"/>
          </a:xfrm>
          <a:prstGeom prst="rect">
            <a:avLst/>
          </a:prstGeom>
          <a:solidFill>
            <a:srgbClr val="0A1B2D"/>
          </a:solidFill>
          <a:ln w="12700">
            <a:solidFill>
              <a:srgbClr val="E67E22"/>
            </a:solidFill>
            <a:prstDash val="solid"/>
          </a:ln>
        </p:spPr>
        <p:txBody>
          <a:bodyPr/>
          <a:lstStyle/>
          <a:p>
            <a:endParaRPr lang="en-US"/>
          </a:p>
        </p:txBody>
      </p:sp>
      <p:sp>
        <p:nvSpPr>
          <p:cNvPr id="17" name="Text 15"/>
          <p:cNvSpPr/>
          <p:nvPr/>
        </p:nvSpPr>
        <p:spPr>
          <a:xfrm>
            <a:off x="438912" y="3282696"/>
            <a:ext cx="457200" cy="457200"/>
          </a:xfrm>
          <a:prstGeom prst="rect">
            <a:avLst/>
          </a:prstGeom>
          <a:noFill/>
          <a:ln/>
        </p:spPr>
        <p:txBody>
          <a:bodyPr wrap="square" lIns="0" tIns="0" rIns="0" bIns="0" rtlCol="0" anchor="ctr"/>
          <a:lstStyle/>
          <a:p>
            <a:pPr marL="0" indent="0" algn="ctr">
              <a:buNone/>
            </a:pPr>
            <a:r>
              <a:rPr lang="en-US" sz="1600" dirty="0">
                <a:solidFill>
                  <a:srgbClr val="E67E22"/>
                </a:solidFill>
                <a:latin typeface="Calibri" pitchFamily="34" charset="0"/>
                <a:ea typeface="Calibri" pitchFamily="34" charset="-122"/>
                <a:cs typeface="Calibri" pitchFamily="34" charset="-120"/>
              </a:rPr>
              <a:t>→</a:t>
            </a:r>
            <a:endParaRPr lang="en-US" sz="1600" dirty="0"/>
          </a:p>
        </p:txBody>
      </p:sp>
      <p:sp>
        <p:nvSpPr>
          <p:cNvPr id="18" name="Text 16"/>
          <p:cNvSpPr/>
          <p:nvPr/>
        </p:nvSpPr>
        <p:spPr>
          <a:xfrm>
            <a:off x="960120" y="3291840"/>
            <a:ext cx="4663440" cy="475488"/>
          </a:xfrm>
          <a:prstGeom prst="rect">
            <a:avLst/>
          </a:prstGeom>
          <a:noFill/>
          <a:ln/>
        </p:spPr>
        <p:txBody>
          <a:bodyPr wrap="square" lIns="0" tIns="0" rIns="0" bIns="0" rtlCol="0" anchor="ctr"/>
          <a:lstStyle/>
          <a:p>
            <a:pPr marL="0" indent="0">
              <a:buNone/>
            </a:pPr>
            <a:r>
              <a:rPr lang="en-US" sz="1100" dirty="0">
                <a:solidFill>
                  <a:srgbClr val="FFFFFF"/>
                </a:solidFill>
                <a:latin typeface="Calibri" pitchFamily="34" charset="0"/>
                <a:ea typeface="Calibri" pitchFamily="34" charset="-122"/>
                <a:cs typeface="Calibri" pitchFamily="34" charset="-120"/>
              </a:rPr>
              <a:t>Vacuum pump integration will eliminate residual water features from spectra</a:t>
            </a:r>
            <a:endParaRPr lang="en-US" sz="1100" dirty="0"/>
          </a:p>
        </p:txBody>
      </p:sp>
      <p:sp>
        <p:nvSpPr>
          <p:cNvPr id="19" name="Shape 17"/>
          <p:cNvSpPr/>
          <p:nvPr/>
        </p:nvSpPr>
        <p:spPr>
          <a:xfrm>
            <a:off x="320040" y="3931920"/>
            <a:ext cx="5394960" cy="594360"/>
          </a:xfrm>
          <a:prstGeom prst="rect">
            <a:avLst/>
          </a:prstGeom>
          <a:solidFill>
            <a:srgbClr val="0A1B2D"/>
          </a:solidFill>
          <a:ln w="12700">
            <a:solidFill>
              <a:srgbClr val="E67E22"/>
            </a:solidFill>
            <a:prstDash val="solid"/>
          </a:ln>
        </p:spPr>
        <p:txBody>
          <a:bodyPr/>
          <a:lstStyle/>
          <a:p>
            <a:endParaRPr lang="en-US"/>
          </a:p>
        </p:txBody>
      </p:sp>
      <p:sp>
        <p:nvSpPr>
          <p:cNvPr id="20" name="Text 18"/>
          <p:cNvSpPr/>
          <p:nvPr/>
        </p:nvSpPr>
        <p:spPr>
          <a:xfrm>
            <a:off x="438912" y="3995928"/>
            <a:ext cx="457200" cy="457200"/>
          </a:xfrm>
          <a:prstGeom prst="rect">
            <a:avLst/>
          </a:prstGeom>
          <a:noFill/>
          <a:ln/>
        </p:spPr>
        <p:txBody>
          <a:bodyPr wrap="square" lIns="0" tIns="0" rIns="0" bIns="0" rtlCol="0" anchor="ctr"/>
          <a:lstStyle/>
          <a:p>
            <a:pPr marL="0" indent="0" algn="ctr">
              <a:buNone/>
            </a:pPr>
            <a:r>
              <a:rPr lang="en-US" sz="1600" dirty="0">
                <a:solidFill>
                  <a:srgbClr val="E67E22"/>
                </a:solidFill>
                <a:latin typeface="Calibri" pitchFamily="34" charset="0"/>
                <a:ea typeface="Calibri" pitchFamily="34" charset="-122"/>
                <a:cs typeface="Calibri" pitchFamily="34" charset="-120"/>
              </a:rPr>
              <a:t>→</a:t>
            </a:r>
            <a:endParaRPr lang="en-US" sz="1600" dirty="0"/>
          </a:p>
        </p:txBody>
      </p:sp>
      <p:sp>
        <p:nvSpPr>
          <p:cNvPr id="21" name="Text 19"/>
          <p:cNvSpPr/>
          <p:nvPr/>
        </p:nvSpPr>
        <p:spPr>
          <a:xfrm>
            <a:off x="960120" y="4005072"/>
            <a:ext cx="4663440" cy="475488"/>
          </a:xfrm>
          <a:prstGeom prst="rect">
            <a:avLst/>
          </a:prstGeom>
          <a:noFill/>
          <a:ln/>
        </p:spPr>
        <p:txBody>
          <a:bodyPr wrap="square" lIns="0" tIns="0" rIns="0" bIns="0" rtlCol="0" anchor="ctr"/>
          <a:lstStyle/>
          <a:p>
            <a:pPr marL="0" indent="0">
              <a:buNone/>
            </a:pPr>
            <a:r>
              <a:rPr lang="en-US" sz="1100" dirty="0">
                <a:solidFill>
                  <a:srgbClr val="FFFFFF"/>
                </a:solidFill>
                <a:latin typeface="Calibri" pitchFamily="34" charset="0"/>
                <a:ea typeface="Calibri" pitchFamily="34" charset="-122"/>
                <a:cs typeface="Calibri" pitchFamily="34" charset="-120"/>
              </a:rPr>
              <a:t>Full refractive index inversion pipeline under development for multiple ash types</a:t>
            </a:r>
            <a:endParaRPr lang="en-US" sz="1100" dirty="0"/>
          </a:p>
        </p:txBody>
      </p:sp>
      <p:sp>
        <p:nvSpPr>
          <p:cNvPr id="26" name="Shape 24"/>
          <p:cNvSpPr/>
          <p:nvPr/>
        </p:nvSpPr>
        <p:spPr>
          <a:xfrm>
            <a:off x="0" y="4663440"/>
            <a:ext cx="9144000" cy="480060"/>
          </a:xfrm>
          <a:prstGeom prst="rect">
            <a:avLst/>
          </a:prstGeom>
          <a:solidFill>
            <a:srgbClr val="D35400"/>
          </a:solidFill>
          <a:ln w="12700">
            <a:solidFill>
              <a:srgbClr val="D35400"/>
            </a:solidFill>
            <a:prstDash val="solid"/>
          </a:ln>
        </p:spPr>
        <p:txBody>
          <a:bodyPr/>
          <a:lstStyle/>
          <a:p>
            <a:endParaRPr lang="en-US"/>
          </a:p>
        </p:txBody>
      </p:sp>
      <p:sp>
        <p:nvSpPr>
          <p:cNvPr id="27" name="Text 25"/>
          <p:cNvSpPr/>
          <p:nvPr/>
        </p:nvSpPr>
        <p:spPr>
          <a:xfrm>
            <a:off x="365760" y="4736592"/>
            <a:ext cx="8503920" cy="329184"/>
          </a:xfrm>
          <a:prstGeom prst="rect">
            <a:avLst/>
          </a:prstGeom>
          <a:noFill/>
          <a:ln/>
        </p:spPr>
        <p:txBody>
          <a:bodyPr wrap="square" lIns="0" tIns="0" rIns="0" bIns="0" rtlCol="0" anchor="ctr"/>
          <a:lstStyle/>
          <a:p>
            <a:pPr marL="0" indent="0" algn="ctr">
              <a:buNone/>
            </a:pPr>
            <a:r>
              <a:rPr lang="en-US" sz="1300" b="1" dirty="0">
                <a:solidFill>
                  <a:srgbClr val="FFFFFF"/>
                </a:solidFill>
                <a:latin typeface="Calibri" pitchFamily="34" charset="0"/>
                <a:ea typeface="Calibri" pitchFamily="34" charset="-122"/>
                <a:cs typeface="Calibri" pitchFamily="34" charset="-120"/>
              </a:rPr>
              <a:t>Thank you  |  Questions Welcome</a:t>
            </a:r>
            <a:endParaRPr lang="en-US" sz="13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5E158B290FB04C85E3A58298661110" ma:contentTypeVersion="13" ma:contentTypeDescription="Create a new document." ma:contentTypeScope="" ma:versionID="210b815ceb6506e01618af2d17eefaef">
  <xsd:schema xmlns:xsd="http://www.w3.org/2001/XMLSchema" xmlns:xs="http://www.w3.org/2001/XMLSchema" xmlns:p="http://schemas.microsoft.com/office/2006/metadata/properties" xmlns:ns2="18db2308-d939-430a-b691-238a8dea59b6" xmlns:ns3="5b8b13da-f81b-454a-95eb-607e33c0c50f" targetNamespace="http://schemas.microsoft.com/office/2006/metadata/properties" ma:root="true" ma:fieldsID="adfff1f5fea1391eb144090130f045bf" ns2:_="" ns3:_="">
    <xsd:import namespace="18db2308-d939-430a-b691-238a8dea59b6"/>
    <xsd:import namespace="5b8b13da-f81b-454a-95eb-607e33c0c50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db2308-d939-430a-b691-238a8dea59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a1dced58-e0b4-42b2-b81d-05092f917ffe"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8b13da-f81b-454a-95eb-607e33c0c50f"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3870a5b-0f6f-4a43-975e-bd6ec4c6147b}" ma:internalName="TaxCatchAll" ma:showField="CatchAllData" ma:web="5b8b13da-f81b-454a-95eb-607e33c0c5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8db2308-d939-430a-b691-238a8dea59b6">
      <Terms xmlns="http://schemas.microsoft.com/office/infopath/2007/PartnerControls"/>
    </lcf76f155ced4ddcb4097134ff3c332f>
    <TaxCatchAll xmlns="5b8b13da-f81b-454a-95eb-607e33c0c50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1191C8-FD50-4F00-9AF7-41D18FF699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db2308-d939-430a-b691-238a8dea59b6"/>
    <ds:schemaRef ds:uri="5b8b13da-f81b-454a-95eb-607e33c0c5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45A8607-8F5B-4793-8BC5-F85E7AF063F8}">
  <ds:schemaRefs>
    <ds:schemaRef ds:uri="http://www.w3.org/XML/1998/namespace"/>
    <ds:schemaRef ds:uri="http://purl.org/dc/elements/1.1/"/>
    <ds:schemaRef ds:uri="http://schemas.microsoft.com/office/2006/metadata/properties"/>
    <ds:schemaRef ds:uri="http://schemas.microsoft.com/office/2006/documentManagement/types"/>
    <ds:schemaRef ds:uri="b69b4597-66f8-4285-95bb-2d40bec9c096"/>
    <ds:schemaRef ds:uri="http://purl.org/dc/terms/"/>
    <ds:schemaRef ds:uri="http://schemas.microsoft.com/office/infopath/2007/PartnerControls"/>
    <ds:schemaRef ds:uri="http://schemas.openxmlformats.org/package/2006/metadata/core-properties"/>
    <ds:schemaRef ds:uri="http://purl.org/dc/dcmitype/"/>
    <ds:schemaRef ds:uri="18db2308-d939-430a-b691-238a8dea59b6"/>
    <ds:schemaRef ds:uri="5b8b13da-f81b-454a-95eb-607e33c0c50f"/>
  </ds:schemaRefs>
</ds:datastoreItem>
</file>

<file path=customXml/itemProps3.xml><?xml version="1.0" encoding="utf-8"?>
<ds:datastoreItem xmlns:ds="http://schemas.openxmlformats.org/officeDocument/2006/customXml" ds:itemID="{449DABB2-F9BD-41FA-97CB-23362E195EFA}">
  <ds:schemaRefs>
    <ds:schemaRef ds:uri="http://schemas.microsoft.com/sharepoint/v3/contenttype/forms"/>
  </ds:schemaRefs>
</ds:datastoreItem>
</file>

<file path=docMetadata/LabelInfo.xml><?xml version="1.0" encoding="utf-8"?>
<clbl:labelList xmlns:clbl="http://schemas.microsoft.com/office/2020/mipLabelMetadata">
  <clbl:label id="{27d49e9f-89e1-4aa0-99a3-d35b57b2ba03}" enabled="0" method="" siteId="{27d49e9f-89e1-4aa0-99a3-d35b57b2ba03}" removed="1"/>
</clbl:labelList>
</file>

<file path=docProps/app.xml><?xml version="1.0" encoding="utf-8"?>
<Properties xmlns="http://schemas.openxmlformats.org/officeDocument/2006/extended-properties" xmlns:vt="http://schemas.openxmlformats.org/officeDocument/2006/docPropsVTypes">
  <TotalTime>79</TotalTime>
  <Words>676</Words>
  <Application>Microsoft Office PowerPoint</Application>
  <PresentationFormat>On-screen Show (16:9)</PresentationFormat>
  <Paragraphs>100</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Quantifying Optical Properties of Volcanic Ash</dc:title>
  <dc:subject>PptxGenJS Presentation</dc:subject>
  <dc:creator>PptxGenJS</dc:creator>
  <cp:lastModifiedBy>Coe, Michelle A - (macoe)</cp:lastModifiedBy>
  <cp:revision>4</cp:revision>
  <dcterms:created xsi:type="dcterms:W3CDTF">2026-03-31T00:29:52Z</dcterms:created>
  <dcterms:modified xsi:type="dcterms:W3CDTF">2026-04-11T22:03:36Z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0x010100815E158B290FB04C85E3A58298661110</vt:lpwstr>
  </property>
  <property fmtid="{D5CDD505-2E9C-101B-9397-08002B2CF9AE}" pid="3" name="MediaServiceImageTags">
    <vt:lpwstr/>
  </property>
</Properties>
</file>